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65" r:id="rId2"/>
  </p:sldIdLst>
  <p:sldSz cx="21383625" cy="30275213"/>
  <p:notesSz cx="6858000" cy="9144000"/>
  <p:embeddedFontLst>
    <p:embeddedFont>
      <p:font typeface="BM DoHyeon OTF" panose="020B0600000101010101" pitchFamily="34" charset="-127"/>
      <p:regular r:id="rId4"/>
    </p:embeddedFont>
    <p:embeddedFont>
      <p:font typeface="MaruBuri Regular" panose="020B0600000101010101" pitchFamily="34" charset="-127"/>
      <p:regular r:id="rId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5">
          <p15:clr>
            <a:srgbClr val="A4A3A4"/>
          </p15:clr>
        </p15:guide>
        <p15:guide id="2" pos="6735">
          <p15:clr>
            <a:srgbClr val="A4A3A4"/>
          </p15:clr>
        </p15:guide>
        <p15:guide id="3" pos="6831">
          <p15:clr>
            <a:srgbClr val="9AA0A6"/>
          </p15:clr>
        </p15:guide>
        <p15:guide id="4" pos="567">
          <p15:clr>
            <a:srgbClr val="9AA0A6"/>
          </p15:clr>
        </p15:guide>
        <p15:guide id="5" pos="13039">
          <p15:clr>
            <a:srgbClr val="9AA0A6"/>
          </p15:clr>
        </p15:guide>
        <p15:guide id="6" orient="horz" pos="567">
          <p15:clr>
            <a:srgbClr val="9AA0A6"/>
          </p15:clr>
        </p15:guide>
        <p15:guide id="7" orient="horz" pos="186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A1DA"/>
    <a:srgbClr val="FFB352"/>
    <a:srgbClr val="2FA599"/>
    <a:srgbClr val="358A3B"/>
    <a:srgbClr val="E33F1F"/>
    <a:srgbClr val="A6A6A6"/>
    <a:srgbClr val="8C8EC0"/>
    <a:srgbClr val="7073CA"/>
    <a:srgbClr val="FF00BC"/>
    <a:srgbClr val="8AD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61721D-9CF2-4127-97A5-2DE316F876E4}">
  <a:tblStyle styleId="{2261721D-9CF2-4127-97A5-2DE316F876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37"/>
    <p:restoredTop sz="97840"/>
  </p:normalViewPr>
  <p:slideViewPr>
    <p:cSldViewPr snapToGrid="0">
      <p:cViewPr>
        <p:scale>
          <a:sx n="51" d="100"/>
          <a:sy n="51" d="100"/>
        </p:scale>
        <p:origin x="2000" y="-1952"/>
      </p:cViewPr>
      <p:guideLst>
        <p:guide orient="horz" pos="10715"/>
        <p:guide pos="6735"/>
        <p:guide pos="6831"/>
        <p:guide pos="567"/>
        <p:guide pos="13039"/>
        <p:guide orient="horz" pos="567"/>
        <p:guide orient="horz" pos="186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8368" y="685800"/>
            <a:ext cx="2421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c6feef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c6feef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058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8956" y="4382765"/>
            <a:ext cx="19926000" cy="120822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8936" y="16682409"/>
            <a:ext cx="19926000" cy="46656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28936" y="3270408"/>
            <a:ext cx="6566700" cy="44481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28936" y="8179553"/>
            <a:ext cx="6566700" cy="18714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4953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marL="914400" lvl="1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marL="1371600" lvl="2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marL="1828800" lvl="3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marL="2286000" lvl="4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marL="2743200" lvl="5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marL="3200400" lvl="6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marL="3657600" lvl="7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marL="4114800" lvl="8" indent="-4953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146490" y="2649702"/>
            <a:ext cx="14891700" cy="240795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1pPr>
            <a:lvl2pPr lvl="1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2pPr>
            <a:lvl3pPr lvl="2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3pPr>
            <a:lvl4pPr lvl="3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4pPr>
            <a:lvl5pPr lvl="4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5pPr>
            <a:lvl6pPr lvl="5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6pPr>
            <a:lvl7pPr lvl="6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7pPr>
            <a:lvl8pPr lvl="7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8pPr>
            <a:lvl9pPr lvl="8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0692000" y="-736"/>
            <a:ext cx="10692000" cy="302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321925" tIns="321925" rIns="321925" bIns="321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620894" y="7258794"/>
            <a:ext cx="9459900" cy="87252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620894" y="16499640"/>
            <a:ext cx="9459900" cy="72702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11551429" y="4262097"/>
            <a:ext cx="8973000" cy="217503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marL="457200" lvl="0" indent="-62865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marL="914400" lvl="1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marL="1371600" lvl="2" indent="-53975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marL="1828800" lvl="3" indent="-53975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marL="2286000" lvl="4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marL="2743200" lvl="5" indent="-53975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marL="3200400" lvl="6" indent="-53975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marL="3657600" lvl="7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marL="4114800" lvl="8" indent="-53975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728936" y="24902282"/>
            <a:ext cx="14028600" cy="3561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3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728936" y="6510944"/>
            <a:ext cx="19926000" cy="115578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728936" y="18554829"/>
            <a:ext cx="19926000" cy="7656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628650" algn="ctr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marL="914400" lvl="1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marL="1371600" lvl="2" indent="-53975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marL="1828800" lvl="3" indent="-53975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marL="2286000" lvl="4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marL="2743200" lvl="5" indent="-53975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marL="3200400" lvl="6" indent="-53975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marL="3657600" lvl="7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marL="4114800" lvl="8" indent="-539750" algn="ctr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8936" y="6783772"/>
            <a:ext cx="19926000" cy="201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6286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300"/>
              <a:buChar char="●"/>
              <a:defRPr sz="6300">
                <a:solidFill>
                  <a:schemeClr val="dk2"/>
                </a:solidFill>
              </a:defRPr>
            </a:lvl1pPr>
            <a:lvl2pPr marL="914400" lvl="1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2pPr>
            <a:lvl3pPr marL="1371600" lvl="2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3pPr>
            <a:lvl4pPr marL="1828800" lvl="3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4pPr>
            <a:lvl5pPr marL="2286000" lvl="4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5pPr>
            <a:lvl6pPr marL="2743200" lvl="5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6pPr>
            <a:lvl7pPr marL="3200400" lvl="6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7pPr>
            <a:lvl8pPr marL="3657600" lvl="7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8pPr>
            <a:lvl9pPr marL="4114800" lvl="8" indent="-539750">
              <a:lnSpc>
                <a:spcPct val="115000"/>
              </a:lnSpc>
              <a:spcBef>
                <a:spcPts val="5600"/>
              </a:spcBef>
              <a:spcAft>
                <a:spcPts val="560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 algn="r">
              <a:buNone/>
              <a:defRPr sz="3500">
                <a:solidFill>
                  <a:schemeClr val="dk2"/>
                </a:solidFill>
              </a:defRPr>
            </a:lvl1pPr>
            <a:lvl2pPr lvl="1" algn="r">
              <a:buNone/>
              <a:defRPr sz="3500">
                <a:solidFill>
                  <a:schemeClr val="dk2"/>
                </a:solidFill>
              </a:defRPr>
            </a:lvl2pPr>
            <a:lvl3pPr lvl="2" algn="r">
              <a:buNone/>
              <a:defRPr sz="3500">
                <a:solidFill>
                  <a:schemeClr val="dk2"/>
                </a:solidFill>
              </a:defRPr>
            </a:lvl3pPr>
            <a:lvl4pPr lvl="3" algn="r">
              <a:buNone/>
              <a:defRPr sz="3500">
                <a:solidFill>
                  <a:schemeClr val="dk2"/>
                </a:solidFill>
              </a:defRPr>
            </a:lvl4pPr>
            <a:lvl5pPr lvl="4" algn="r">
              <a:buNone/>
              <a:defRPr sz="3500">
                <a:solidFill>
                  <a:schemeClr val="dk2"/>
                </a:solidFill>
              </a:defRPr>
            </a:lvl5pPr>
            <a:lvl6pPr lvl="5" algn="r">
              <a:buNone/>
              <a:defRPr sz="3500">
                <a:solidFill>
                  <a:schemeClr val="dk2"/>
                </a:solidFill>
              </a:defRPr>
            </a:lvl6pPr>
            <a:lvl7pPr lvl="6" algn="r">
              <a:buNone/>
              <a:defRPr sz="3500">
                <a:solidFill>
                  <a:schemeClr val="dk2"/>
                </a:solidFill>
              </a:defRPr>
            </a:lvl7pPr>
            <a:lvl8pPr lvl="7" algn="r">
              <a:buNone/>
              <a:defRPr sz="3500">
                <a:solidFill>
                  <a:schemeClr val="dk2"/>
                </a:solidFill>
              </a:defRPr>
            </a:lvl8pPr>
            <a:lvl9pPr lvl="8" algn="r">
              <a:buNone/>
              <a:defRPr sz="35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3.wdp"/><Relationship Id="rId5" Type="http://schemas.openxmlformats.org/officeDocument/2006/relationships/image" Target="../media/image2.png"/><Relationship Id="rId15" Type="http://schemas.openxmlformats.org/officeDocument/2006/relationships/image" Target="../media/image10.png"/><Relationship Id="rId10" Type="http://schemas.openxmlformats.org/officeDocument/2006/relationships/image" Target="../media/image6.png"/><Relationship Id="rId19" Type="http://schemas.openxmlformats.org/officeDocument/2006/relationships/image" Target="../media/image14.png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openxmlformats.org/officeDocument/2006/relationships/image" Target="../media/image9.png"/><Relationship Id="rId2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D0DB0250-B0CE-43EA-1492-241B6EF3679A}"/>
              </a:ext>
            </a:extLst>
          </p:cNvPr>
          <p:cNvSpPr/>
          <p:nvPr/>
        </p:nvSpPr>
        <p:spPr>
          <a:xfrm>
            <a:off x="0" y="812801"/>
            <a:ext cx="21439943" cy="30275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6C3D86F-D0F6-C3B5-43C8-A277F5A2129C}"/>
              </a:ext>
            </a:extLst>
          </p:cNvPr>
          <p:cNvSpPr/>
          <p:nvPr/>
        </p:nvSpPr>
        <p:spPr>
          <a:xfrm>
            <a:off x="-28971" y="1066"/>
            <a:ext cx="10720784" cy="5506327"/>
          </a:xfrm>
          <a:prstGeom prst="rect">
            <a:avLst/>
          </a:prstGeom>
          <a:solidFill>
            <a:srgbClr val="8AD7D6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76" name="직사각형 275">
            <a:extLst>
              <a:ext uri="{FF2B5EF4-FFF2-40B4-BE49-F238E27FC236}">
                <a16:creationId xmlns:a16="http://schemas.microsoft.com/office/drawing/2014/main" id="{4BA30BAA-6345-1A01-D457-B0C2A35EFA55}"/>
              </a:ext>
            </a:extLst>
          </p:cNvPr>
          <p:cNvSpPr/>
          <p:nvPr/>
        </p:nvSpPr>
        <p:spPr>
          <a:xfrm>
            <a:off x="-28971" y="1066"/>
            <a:ext cx="21439944" cy="5506327"/>
          </a:xfrm>
          <a:prstGeom prst="rect">
            <a:avLst/>
          </a:prstGeom>
          <a:solidFill>
            <a:srgbClr val="9FA1DA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16089875" y="160425"/>
            <a:ext cx="4615200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2022</a:t>
            </a: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년 봄학기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캡스톤 축제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[</a:t>
            </a: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캡스톤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디자인</a:t>
            </a: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]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3567381" y="1250929"/>
            <a:ext cx="9253154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한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국</a:t>
            </a:r>
            <a:r>
              <a:rPr lang="en-US" altLang="ko-KR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어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의  </a:t>
            </a:r>
            <a:r>
              <a:rPr lang="ko-KR" altLang="en-US" sz="6600" b="1" dirty="0" err="1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특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수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성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을</a:t>
            </a:r>
            <a:endParaRPr lang="en-US" altLang="ko-KR" sz="66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cs typeface="NanumGothic"/>
              <a:sym typeface="Nanum Gothic"/>
            </a:endParaRPr>
          </a:p>
        </p:txBody>
      </p:sp>
      <p:sp>
        <p:nvSpPr>
          <p:cNvPr id="50" name="Google Shape;61;p13">
            <a:extLst>
              <a:ext uri="{FF2B5EF4-FFF2-40B4-BE49-F238E27FC236}">
                <a16:creationId xmlns:a16="http://schemas.microsoft.com/office/drawing/2014/main" id="{E9E81B50-0CFF-574B-B44E-B20DC9A3E1E9}"/>
              </a:ext>
            </a:extLst>
          </p:cNvPr>
          <p:cNvSpPr/>
          <p:nvPr/>
        </p:nvSpPr>
        <p:spPr>
          <a:xfrm>
            <a:off x="5277690" y="2569602"/>
            <a:ext cx="10318415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반 영</a:t>
            </a:r>
            <a:r>
              <a:rPr lang="en-US" altLang="ko-KR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한  번 역 성 능 향 상</a:t>
            </a:r>
            <a:endParaRPr lang="en-US" altLang="ko-KR" sz="66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A5DC13-AAA2-6845-9687-2FE692C4B15B}"/>
              </a:ext>
            </a:extLst>
          </p:cNvPr>
          <p:cNvSpPr txBox="1"/>
          <p:nvPr/>
        </p:nvSpPr>
        <p:spPr>
          <a:xfrm>
            <a:off x="8281005" y="4768917"/>
            <a:ext cx="4818368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지도 교수님 </a:t>
            </a:r>
            <a:r>
              <a:rPr lang="en-US" altLang="ko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최희열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교수님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AF902BB-2979-EB46-AE5F-83C33B7F939B}"/>
              </a:ext>
            </a:extLst>
          </p:cNvPr>
          <p:cNvSpPr txBox="1"/>
          <p:nvPr/>
        </p:nvSpPr>
        <p:spPr>
          <a:xfrm>
            <a:off x="15045640" y="4772713"/>
            <a:ext cx="5659436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팀원 </a:t>
            </a:r>
            <a:r>
              <a:rPr lang="en-US" altLang="ko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허재무 김정희 김주환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222F059-C62D-454E-B9DC-610E4E19F958}"/>
              </a:ext>
            </a:extLst>
          </p:cNvPr>
          <p:cNvSpPr txBox="1"/>
          <p:nvPr/>
        </p:nvSpPr>
        <p:spPr>
          <a:xfrm>
            <a:off x="545412" y="4772713"/>
            <a:ext cx="3906839" cy="587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" altLang="ko-Kore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참여기업체 </a:t>
            </a: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 AITRICS 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280C96B4-1458-1CB5-CDD0-80183347B157}"/>
              </a:ext>
            </a:extLst>
          </p:cNvPr>
          <p:cNvGrpSpPr/>
          <p:nvPr/>
        </p:nvGrpSpPr>
        <p:grpSpPr>
          <a:xfrm>
            <a:off x="16521972" y="1902661"/>
            <a:ext cx="4183103" cy="2671200"/>
            <a:chOff x="2867885" y="1452790"/>
            <a:chExt cx="4183103" cy="2671200"/>
          </a:xfrm>
        </p:grpSpPr>
        <p:pic>
          <p:nvPicPr>
            <p:cNvPr id="208" name="그림 207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3685D2DF-95C0-4BD9-45FB-56F2FE97BF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38261" y1="51830" x2="30013" y2="68816"/>
                          <a14:foregroundMark x1="43066" y1="41935" x2="38584" y2="51165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41132" y1="48465" x2="43069" y2="44919"/>
                          <a14:foregroundMark x1="30013" y1="68816" x2="38687" y2="52941"/>
                          <a14:foregroundMark x1="40486" y1="54804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1071" y2="56238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  <a14:backgroundMark x1="40867" y1="53391" x2="40702" y2="51862"/>
                          <a14:backgroundMark x1="41231" y1="53923" x2="41231" y2="52128"/>
                          <a14:backgroundMark x1="41231" y1="51862" x2="41231" y2="51862"/>
                          <a14:backgroundMark x1="41893" y1="55585" x2="41893" y2="55585"/>
                          <a14:backgroundMark x1="40933" y1="53923" x2="40933" y2="53923"/>
                          <a14:backgroundMark x1="41661" y1="54721" x2="41661" y2="54721"/>
                          <a14:backgroundMark x1="41430" y1="52926" x2="41430" y2="52926"/>
                          <a14:backgroundMark x1="41363" y1="52327" x2="41363" y2="52327"/>
                          <a14:backgroundMark x1="41430" y1="52128" x2="41430" y2="52128"/>
                          <a14:backgroundMark x1="41231" y1="52128" x2="41231" y2="52128"/>
                          <a14:backgroundMark x1="41132" y1="52128" x2="42058" y2="53989"/>
                          <a14:backgroundMark x1="41959" y1="53324" x2="41297" y2="49402"/>
                          <a14:backgroundMark x1="41297" y1="49402" x2="41694" y2="51729"/>
                          <a14:backgroundMark x1="41694" y1="51529" x2="42356" y2="48537"/>
                          <a14:backgroundMark x1="40536" y1="51995" x2="39113" y2="52128"/>
                          <a14:backgroundMark x1="39113" y1="51995" x2="39113" y2="51995"/>
                          <a14:backgroundMark x1="39047" y1="51995" x2="38451" y2="52327"/>
                          <a14:backgroundMark x1="40933" y1="54122" x2="41992" y2="56715"/>
                          <a14:backgroundMark x1="39742" y1="52926" x2="42058" y2="54721"/>
                          <a14:backgroundMark x1="39047" y1="51862" x2="40602" y2="51862"/>
                          <a14:backgroundMark x1="38915" y1="51729" x2="40470" y2="50332"/>
                        </a14:backgroundRemoval>
                      </a14:imgEffect>
                    </a14:imgLayer>
                  </a14:imgProps>
                </a:ext>
              </a:extLst>
            </a:blip>
            <a:srcRect l="4517" r="57787"/>
            <a:stretch/>
          </p:blipFill>
          <p:spPr>
            <a:xfrm>
              <a:off x="2867885" y="1452790"/>
              <a:ext cx="2023203" cy="2671200"/>
            </a:xfrm>
            <a:prstGeom prst="rect">
              <a:avLst/>
            </a:prstGeom>
          </p:spPr>
        </p:pic>
        <p:pic>
          <p:nvPicPr>
            <p:cNvPr id="209" name="그림 208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D2448D93-9F34-AE5F-5012-E88131662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43066" y1="41935" x2="30013" y2="68816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30013" y1="68816" x2="43069" y2="44919"/>
                          <a14:foregroundMark x1="42227" y1="50880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2516" y2="54259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</a14:backgroundRemoval>
                      </a14:imgEffect>
                    </a14:imgLayer>
                  </a14:imgProps>
                </a:ext>
              </a:extLst>
            </a:blip>
            <a:srcRect l="54369" r="5389"/>
            <a:stretch/>
          </p:blipFill>
          <p:spPr>
            <a:xfrm>
              <a:off x="4891088" y="1452790"/>
              <a:ext cx="2159900" cy="2671200"/>
            </a:xfrm>
            <a:prstGeom prst="rect">
              <a:avLst/>
            </a:prstGeom>
          </p:spPr>
        </p:pic>
      </p:grpSp>
      <p:pic>
        <p:nvPicPr>
          <p:cNvPr id="238" name="그림 237">
            <a:extLst>
              <a:ext uri="{FF2B5EF4-FFF2-40B4-BE49-F238E27FC236}">
                <a16:creationId xmlns:a16="http://schemas.microsoft.com/office/drawing/2014/main" id="{7836C135-7D69-3D41-7ACE-A6E4D47CC4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45" y="1602442"/>
            <a:ext cx="2002269" cy="2002269"/>
          </a:xfrm>
          <a:prstGeom prst="rect">
            <a:avLst/>
          </a:prstGeom>
        </p:spPr>
      </p:pic>
      <p:grpSp>
        <p:nvGrpSpPr>
          <p:cNvPr id="199" name="그룹 198">
            <a:extLst>
              <a:ext uri="{FF2B5EF4-FFF2-40B4-BE49-F238E27FC236}">
                <a16:creationId xmlns:a16="http://schemas.microsoft.com/office/drawing/2014/main" id="{8E52D39A-6BB2-185A-403B-138CE925F078}"/>
              </a:ext>
            </a:extLst>
          </p:cNvPr>
          <p:cNvGrpSpPr/>
          <p:nvPr/>
        </p:nvGrpSpPr>
        <p:grpSpPr>
          <a:xfrm>
            <a:off x="493160" y="5878351"/>
            <a:ext cx="10013263" cy="11611733"/>
            <a:chOff x="470236" y="427981"/>
            <a:chExt cx="10013263" cy="11611733"/>
          </a:xfrm>
        </p:grpSpPr>
        <p:sp>
          <p:nvSpPr>
            <p:cNvPr id="200" name="모서리가 둥근 직사각형 199">
              <a:extLst>
                <a:ext uri="{FF2B5EF4-FFF2-40B4-BE49-F238E27FC236}">
                  <a16:creationId xmlns:a16="http://schemas.microsoft.com/office/drawing/2014/main" id="{38F21A51-85D8-5783-E7C0-F0947599E98A}"/>
                </a:ext>
              </a:extLst>
            </p:cNvPr>
            <p:cNvSpPr/>
            <p:nvPr/>
          </p:nvSpPr>
          <p:spPr>
            <a:xfrm>
              <a:off x="470236" y="427981"/>
              <a:ext cx="10013263" cy="1161173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DE1CBE7F-48BA-7941-570D-9B698CF9B849}"/>
                </a:ext>
              </a:extLst>
            </p:cNvPr>
            <p:cNvSpPr txBox="1"/>
            <p:nvPr/>
          </p:nvSpPr>
          <p:spPr>
            <a:xfrm>
              <a:off x="618426" y="1023525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ko-Kore-KR" altLang="en-US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202" name="Google Shape;67;p13">
              <a:extLst>
                <a:ext uri="{FF2B5EF4-FFF2-40B4-BE49-F238E27FC236}">
                  <a16:creationId xmlns:a16="http://schemas.microsoft.com/office/drawing/2014/main" id="{99763719-89B6-BBF2-761F-6BFC263DC0AB}"/>
                </a:ext>
              </a:extLst>
            </p:cNvPr>
            <p:cNvSpPr/>
            <p:nvPr/>
          </p:nvSpPr>
          <p:spPr>
            <a:xfrm>
              <a:off x="1750500" y="1023271"/>
              <a:ext cx="6072739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>
                <a:buClr>
                  <a:schemeClr val="dk1"/>
                </a:buClr>
                <a:buSzPts val="3000"/>
              </a:pPr>
              <a:r>
                <a:rPr lang="ko-KR" altLang="en-US" sz="4800" dirty="0">
                  <a:solidFill>
                    <a:srgbClr val="9FA1DA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필요성 및 문제 정의</a:t>
              </a:r>
              <a:endParaRPr sz="4800" dirty="0">
                <a:solidFill>
                  <a:srgbClr val="9FA1DA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endParaRPr>
            </a:p>
          </p:txBody>
        </p:sp>
        <p:sp>
          <p:nvSpPr>
            <p:cNvPr id="203" name="모서리가 둥근 직사각형 202">
              <a:extLst>
                <a:ext uri="{FF2B5EF4-FFF2-40B4-BE49-F238E27FC236}">
                  <a16:creationId xmlns:a16="http://schemas.microsoft.com/office/drawing/2014/main" id="{7856098D-4507-CC15-C76F-2EE59894C97D}"/>
                </a:ext>
              </a:extLst>
            </p:cNvPr>
            <p:cNvSpPr/>
            <p:nvPr/>
          </p:nvSpPr>
          <p:spPr>
            <a:xfrm>
              <a:off x="987300" y="1023332"/>
              <a:ext cx="763200" cy="763200"/>
            </a:xfrm>
            <a:prstGeom prst="roundRect">
              <a:avLst/>
            </a:prstGeom>
            <a:solidFill>
              <a:srgbClr val="9FA1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48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1</a:t>
              </a:r>
              <a:endParaRPr kumimoji="1" lang="ko-Kore-KR" altLang="en-US" sz="48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grpSp>
          <p:nvGrpSpPr>
            <p:cNvPr id="215" name="그룹 214">
              <a:extLst>
                <a:ext uri="{FF2B5EF4-FFF2-40B4-BE49-F238E27FC236}">
                  <a16:creationId xmlns:a16="http://schemas.microsoft.com/office/drawing/2014/main" id="{3167C02F-C187-8788-CD5F-8FB4E9FF8C28}"/>
                </a:ext>
              </a:extLst>
            </p:cNvPr>
            <p:cNvGrpSpPr/>
            <p:nvPr/>
          </p:nvGrpSpPr>
          <p:grpSpPr>
            <a:xfrm>
              <a:off x="1368900" y="3784656"/>
              <a:ext cx="8353198" cy="7169380"/>
              <a:chOff x="1368900" y="4009814"/>
              <a:chExt cx="8353198" cy="7169380"/>
            </a:xfrm>
          </p:grpSpPr>
          <p:sp>
            <p:nvSpPr>
              <p:cNvPr id="231" name="TextBox 230">
                <a:extLst>
                  <a:ext uri="{FF2B5EF4-FFF2-40B4-BE49-F238E27FC236}">
                    <a16:creationId xmlns:a16="http://schemas.microsoft.com/office/drawing/2014/main" id="{B80E3A20-623A-D2DC-67B7-F3749E947D59}"/>
                  </a:ext>
                </a:extLst>
              </p:cNvPr>
              <p:cNvSpPr txBox="1"/>
              <p:nvPr/>
            </p:nvSpPr>
            <p:spPr>
              <a:xfrm>
                <a:off x="1368900" y="4009814"/>
                <a:ext cx="2189747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 algn="just">
                  <a:lnSpc>
                    <a:spcPct val="115000"/>
                  </a:lnSpc>
                  <a:spcAft>
                    <a:spcPts val="600"/>
                  </a:spcAft>
                  <a:buSzPts val="2900"/>
                  <a:buFont typeface="Wingdings" pitchFamily="2" charset="2"/>
                  <a:buChar char="§"/>
                </a:pP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문제 정의</a:t>
                </a:r>
                <a:endParaRPr lang="en-US" altLang="ko-KR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sp>
            <p:nvSpPr>
              <p:cNvPr id="232" name="TextBox 231">
                <a:extLst>
                  <a:ext uri="{FF2B5EF4-FFF2-40B4-BE49-F238E27FC236}">
                    <a16:creationId xmlns:a16="http://schemas.microsoft.com/office/drawing/2014/main" id="{72A91D45-4C90-0871-C692-BC21EAEB3E3A}"/>
                  </a:ext>
                </a:extLst>
              </p:cNvPr>
              <p:cNvSpPr txBox="1"/>
              <p:nvPr/>
            </p:nvSpPr>
            <p:spPr>
              <a:xfrm>
                <a:off x="1784789" y="4581509"/>
                <a:ext cx="3510729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[Problem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Statement]</a:t>
                </a:r>
              </a:p>
            </p:txBody>
          </p:sp>
          <p:sp>
            <p:nvSpPr>
              <p:cNvPr id="233" name="TextBox 232">
                <a:extLst>
                  <a:ext uri="{FF2B5EF4-FFF2-40B4-BE49-F238E27FC236}">
                    <a16:creationId xmlns:a16="http://schemas.microsoft.com/office/drawing/2014/main" id="{FC54C75E-1717-2170-0E1D-2BF6D2C359B0}"/>
                  </a:ext>
                </a:extLst>
              </p:cNvPr>
              <p:cNvSpPr txBox="1"/>
              <p:nvPr/>
            </p:nvSpPr>
            <p:spPr>
              <a:xfrm>
                <a:off x="1784789" y="5153204"/>
                <a:ext cx="7426509" cy="12965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한국어의 특성을 반영한 모델 학습의 필요성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① 조사 등이 받침의 형태로 결합된 경우 오역하는 문제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발생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② 여러 영어 문장 입력 시 높임말과 반말의 혼용</a:t>
                </a:r>
                <a:endParaRPr kumimoji="1" lang="ko-Kore-KR" altLang="en-US" dirty="0"/>
              </a:p>
            </p:txBody>
          </p:sp>
          <p:sp>
            <p:nvSpPr>
              <p:cNvPr id="234" name="TextBox 233">
                <a:extLst>
                  <a:ext uri="{FF2B5EF4-FFF2-40B4-BE49-F238E27FC236}">
                    <a16:creationId xmlns:a16="http://schemas.microsoft.com/office/drawing/2014/main" id="{07DE3B86-67E0-CB49-9922-ABCB335587D0}"/>
                  </a:ext>
                </a:extLst>
              </p:cNvPr>
              <p:cNvSpPr txBox="1"/>
              <p:nvPr/>
            </p:nvSpPr>
            <p:spPr>
              <a:xfrm>
                <a:off x="1784789" y="6449713"/>
                <a:ext cx="3510729" cy="571695"/>
              </a:xfrm>
              <a:prstGeom prst="rect">
                <a:avLst/>
              </a:prstGeom>
              <a:noFill/>
            </p:spPr>
            <p:txBody>
              <a:bodyPr wrap="square" lIns="90000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[Constraints]</a:t>
                </a:r>
              </a:p>
            </p:txBody>
          </p:sp>
          <p:sp>
            <p:nvSpPr>
              <p:cNvPr id="235" name="TextBox 234">
                <a:extLst>
                  <a:ext uri="{FF2B5EF4-FFF2-40B4-BE49-F238E27FC236}">
                    <a16:creationId xmlns:a16="http://schemas.microsoft.com/office/drawing/2014/main" id="{3DC7FE9B-88E2-7349-4050-2572846CBE40}"/>
                  </a:ext>
                </a:extLst>
              </p:cNvPr>
              <p:cNvSpPr txBox="1"/>
              <p:nvPr/>
            </p:nvSpPr>
            <p:spPr>
              <a:xfrm>
                <a:off x="1784789" y="7021408"/>
                <a:ext cx="7426509" cy="4347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음절 단위로 떨어지는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생성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sp>
            <p:nvSpPr>
              <p:cNvPr id="236" name="TextBox 235">
                <a:extLst>
                  <a:ext uri="{FF2B5EF4-FFF2-40B4-BE49-F238E27FC236}">
                    <a16:creationId xmlns:a16="http://schemas.microsoft.com/office/drawing/2014/main" id="{59BDEA44-D0E4-3148-8A37-9DC9D3B361EA}"/>
                  </a:ext>
                </a:extLst>
              </p:cNvPr>
              <p:cNvSpPr txBox="1"/>
              <p:nvPr/>
            </p:nvSpPr>
            <p:spPr>
              <a:xfrm>
                <a:off x="1784789" y="8293335"/>
                <a:ext cx="7426509" cy="4347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 모듈의 부재</a:t>
                </a:r>
                <a:endParaRPr kumimoji="1" lang="ko-Kore-KR" altLang="en-US" dirty="0"/>
              </a:p>
            </p:txBody>
          </p:sp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0561C572-F09C-4274-042A-E1973A87DB40}"/>
                  </a:ext>
                </a:extLst>
              </p:cNvPr>
              <p:cNvSpPr txBox="1"/>
              <p:nvPr/>
            </p:nvSpPr>
            <p:spPr>
              <a:xfrm>
                <a:off x="2295589" y="7456142"/>
                <a:ext cx="7426509" cy="827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*BPE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란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: Byte Pair Encoding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줄임 말로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out of vocabulary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문제를 해결하기 위한 알고리즘으로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문장을 단어보다 작은 단위의 서브 워드 단위로 분할하여 단어를 구성하는 방법론이다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.</a:t>
                </a:r>
              </a:p>
            </p:txBody>
          </p:sp>
          <p:sp>
            <p:nvSpPr>
              <p:cNvPr id="239" name="TextBox 238">
                <a:extLst>
                  <a:ext uri="{FF2B5EF4-FFF2-40B4-BE49-F238E27FC236}">
                    <a16:creationId xmlns:a16="http://schemas.microsoft.com/office/drawing/2014/main" id="{295CCFD1-32C0-63C9-D172-DE4E0762D43C}"/>
                  </a:ext>
                </a:extLst>
              </p:cNvPr>
              <p:cNvSpPr txBox="1"/>
              <p:nvPr/>
            </p:nvSpPr>
            <p:spPr>
              <a:xfrm>
                <a:off x="1784789" y="8733666"/>
                <a:ext cx="3510729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[Objectives]</a:t>
                </a:r>
              </a:p>
            </p:txBody>
          </p:sp>
          <p:sp>
            <p:nvSpPr>
              <p:cNvPr id="240" name="TextBox 239">
                <a:extLst>
                  <a:ext uri="{FF2B5EF4-FFF2-40B4-BE49-F238E27FC236}">
                    <a16:creationId xmlns:a16="http://schemas.microsoft.com/office/drawing/2014/main" id="{80B8443F-5560-3566-5AB3-CE162BA67F49}"/>
                  </a:ext>
                </a:extLst>
              </p:cNvPr>
              <p:cNvSpPr txBox="1"/>
              <p:nvPr/>
            </p:nvSpPr>
            <p:spPr>
              <a:xfrm>
                <a:off x="1784789" y="9305361"/>
                <a:ext cx="7426509" cy="4347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한국어의 특성을 반영한 번역 성능 및 가독성 향상</a:t>
                </a:r>
                <a:endParaRPr kumimoji="1" lang="ko-Kore-KR" altLang="en-US" dirty="0"/>
              </a:p>
            </p:txBody>
          </p:sp>
          <p:sp>
            <p:nvSpPr>
              <p:cNvPr id="241" name="TextBox 240">
                <a:extLst>
                  <a:ext uri="{FF2B5EF4-FFF2-40B4-BE49-F238E27FC236}">
                    <a16:creationId xmlns:a16="http://schemas.microsoft.com/office/drawing/2014/main" id="{2E81466E-CADD-CF40-27BF-F757E2B8AF51}"/>
                  </a:ext>
                </a:extLst>
              </p:cNvPr>
              <p:cNvSpPr txBox="1"/>
              <p:nvPr/>
            </p:nvSpPr>
            <p:spPr>
              <a:xfrm>
                <a:off x="1784789" y="9741877"/>
                <a:ext cx="3510729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[Functions]</a:t>
                </a:r>
              </a:p>
            </p:txBody>
          </p:sp>
          <p:sp>
            <p:nvSpPr>
              <p:cNvPr id="242" name="TextBox 241">
                <a:extLst>
                  <a:ext uri="{FF2B5EF4-FFF2-40B4-BE49-F238E27FC236}">
                    <a16:creationId xmlns:a16="http://schemas.microsoft.com/office/drawing/2014/main" id="{B6F1E259-CC09-B9D5-6F85-3CDEBE1EEB9B}"/>
                  </a:ext>
                </a:extLst>
              </p:cNvPr>
              <p:cNvSpPr txBox="1"/>
              <p:nvPr/>
            </p:nvSpPr>
            <p:spPr>
              <a:xfrm>
                <a:off x="1784789" y="10313572"/>
                <a:ext cx="7426509" cy="865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자모단위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생성을 통한 받침 반영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(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①번 해결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)</a:t>
                </a:r>
              </a:p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모듈을 통한 문장의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&amp;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(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②번 해결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)</a:t>
                </a:r>
                <a:endParaRPr kumimoji="1" lang="ko-Kore-KR" altLang="en-US" dirty="0"/>
              </a:p>
            </p:txBody>
          </p:sp>
        </p:grpSp>
        <p:grpSp>
          <p:nvGrpSpPr>
            <p:cNvPr id="216" name="그룹 215">
              <a:extLst>
                <a:ext uri="{FF2B5EF4-FFF2-40B4-BE49-F238E27FC236}">
                  <a16:creationId xmlns:a16="http://schemas.microsoft.com/office/drawing/2014/main" id="{E758C170-FD42-251D-99F2-415F35DCFB45}"/>
                </a:ext>
              </a:extLst>
            </p:cNvPr>
            <p:cNvGrpSpPr/>
            <p:nvPr/>
          </p:nvGrpSpPr>
          <p:grpSpPr>
            <a:xfrm>
              <a:off x="1368900" y="1879133"/>
              <a:ext cx="8618877" cy="1821976"/>
              <a:chOff x="1368900" y="1879133"/>
              <a:chExt cx="8618877" cy="1821976"/>
            </a:xfrm>
          </p:grpSpPr>
          <p:sp>
            <p:nvSpPr>
              <p:cNvPr id="218" name="Google Shape;80;p13">
                <a:extLst>
                  <a:ext uri="{FF2B5EF4-FFF2-40B4-BE49-F238E27FC236}">
                    <a16:creationId xmlns:a16="http://schemas.microsoft.com/office/drawing/2014/main" id="{1A5463EE-39C9-9FCF-8A16-55C2366E27BC}"/>
                  </a:ext>
                </a:extLst>
              </p:cNvPr>
              <p:cNvSpPr txBox="1"/>
              <p:nvPr/>
            </p:nvSpPr>
            <p:spPr>
              <a:xfrm>
                <a:off x="1784789" y="2454644"/>
                <a:ext cx="6863500" cy="12464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44450" lvl="0" algn="just" latinLnBrk="1">
                  <a:lnSpc>
                    <a:spcPct val="115000"/>
                  </a:lnSpc>
                  <a:buClr>
                    <a:schemeClr val="dk1"/>
                  </a:buClr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NanumGothic"/>
                    <a:sym typeface="Nanum Gothic"/>
                  </a:rPr>
                  <a:t>딥러닝 모델을 사용한 한영 번역기가 대중적으로 많이 사용되고 있지만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NanumGothic"/>
                    <a:sym typeface="Nanum Gothic"/>
                  </a:rPr>
                  <a:t>,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NanumGothic"/>
                    <a:sym typeface="Nanum Gothic"/>
                  </a:rPr>
                  <a:t> 한국어의 특성을 반영하지 못해 어색한 결과물을 만들어내는 경우가 존재한다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NanumGothic"/>
                    <a:sym typeface="Nanum Gothic"/>
                  </a:rPr>
                  <a:t>.</a:t>
                </a:r>
              </a:p>
            </p:txBody>
          </p:sp>
          <p:sp>
            <p:nvSpPr>
              <p:cNvPr id="220" name="TextBox 219">
                <a:extLst>
                  <a:ext uri="{FF2B5EF4-FFF2-40B4-BE49-F238E27FC236}">
                    <a16:creationId xmlns:a16="http://schemas.microsoft.com/office/drawing/2014/main" id="{878CAE20-5882-4F91-7AB5-A2ECF8A7064E}"/>
                  </a:ext>
                </a:extLst>
              </p:cNvPr>
              <p:cNvSpPr txBox="1"/>
              <p:nvPr/>
            </p:nvSpPr>
            <p:spPr>
              <a:xfrm>
                <a:off x="1368900" y="1879133"/>
                <a:ext cx="3207116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lvl="0" indent="-457200" algn="just">
                  <a:lnSpc>
                    <a:spcPct val="115000"/>
                  </a:lnSpc>
                  <a:spcAft>
                    <a:spcPts val="600"/>
                  </a:spcAft>
                  <a:buSzPts val="2900"/>
                  <a:buFont typeface="Wingdings" pitchFamily="2" charset="2"/>
                  <a:buChar char="§"/>
                </a:pP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과제의 필요성</a:t>
                </a:r>
                <a:endParaRPr lang="en-US" altLang="ko-KR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grpSp>
            <p:nvGrpSpPr>
              <p:cNvPr id="221" name="그룹 220">
                <a:extLst>
                  <a:ext uri="{FF2B5EF4-FFF2-40B4-BE49-F238E27FC236}">
                    <a16:creationId xmlns:a16="http://schemas.microsoft.com/office/drawing/2014/main" id="{5AEF3865-9832-D96D-A52F-F9B271EF5EC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8717964" y="2448583"/>
                <a:ext cx="1269813" cy="1246465"/>
                <a:chOff x="8787313" y="2561970"/>
                <a:chExt cx="1269702" cy="1246356"/>
              </a:xfrm>
            </p:grpSpPr>
            <p:grpSp>
              <p:nvGrpSpPr>
                <p:cNvPr id="222" name="그룹 221">
                  <a:extLst>
                    <a:ext uri="{FF2B5EF4-FFF2-40B4-BE49-F238E27FC236}">
                      <a16:creationId xmlns:a16="http://schemas.microsoft.com/office/drawing/2014/main" id="{AA62D39B-9640-4469-7708-7C302C7A05A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8787313" y="2561970"/>
                  <a:ext cx="1269696" cy="1246356"/>
                  <a:chOff x="7875514" y="15850531"/>
                  <a:chExt cx="1525791" cy="1497742"/>
                </a:xfrm>
              </p:grpSpPr>
              <p:pic>
                <p:nvPicPr>
                  <p:cNvPr id="224" name="그림 223" descr="텍스트, 표지판, 벡터그래픽이(가) 표시된 사진&#10;&#10;자동 생성된 설명">
                    <a:extLst>
                      <a:ext uri="{FF2B5EF4-FFF2-40B4-BE49-F238E27FC236}">
                        <a16:creationId xmlns:a16="http://schemas.microsoft.com/office/drawing/2014/main" id="{848AE130-A979-8DA5-3CED-2699FE7A35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7875514" y="16839686"/>
                    <a:ext cx="509505" cy="508587"/>
                  </a:xfrm>
                  <a:prstGeom prst="rect">
                    <a:avLst/>
                  </a:prstGeom>
                </p:spPr>
              </p:pic>
              <p:pic>
                <p:nvPicPr>
                  <p:cNvPr id="225" name="그림 224">
                    <a:extLst>
                      <a:ext uri="{FF2B5EF4-FFF2-40B4-BE49-F238E27FC236}">
                        <a16:creationId xmlns:a16="http://schemas.microsoft.com/office/drawing/2014/main" id="{028F8DA9-30E8-3BDC-2738-488B63730EB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8193682" y="15850531"/>
                    <a:ext cx="611872" cy="610771"/>
                  </a:xfrm>
                  <a:prstGeom prst="rect">
                    <a:avLst/>
                  </a:prstGeom>
                </p:spPr>
              </p:pic>
              <p:grpSp>
                <p:nvGrpSpPr>
                  <p:cNvPr id="227" name="그룹 226">
                    <a:extLst>
                      <a:ext uri="{FF2B5EF4-FFF2-40B4-BE49-F238E27FC236}">
                        <a16:creationId xmlns:a16="http://schemas.microsoft.com/office/drawing/2014/main" id="{809F8963-51C8-4B03-4B41-509766E8C1DC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8685821" y="16412210"/>
                    <a:ext cx="715484" cy="715483"/>
                    <a:chOff x="12148712" y="12166930"/>
                    <a:chExt cx="1040400" cy="1040400"/>
                  </a:xfrm>
                </p:grpSpPr>
                <p:sp>
                  <p:nvSpPr>
                    <p:cNvPr id="228" name="타원 227">
                      <a:extLst>
                        <a:ext uri="{FF2B5EF4-FFF2-40B4-BE49-F238E27FC236}">
                          <a16:creationId xmlns:a16="http://schemas.microsoft.com/office/drawing/2014/main" id="{9B57EC81-5871-7D01-76CC-1A3C4D783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48712" y="12166930"/>
                      <a:ext cx="1040400" cy="1040400"/>
                    </a:xfrm>
                    <a:prstGeom prst="ellipse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230" name="타원 229">
                      <a:extLst>
                        <a:ext uri="{FF2B5EF4-FFF2-40B4-BE49-F238E27FC236}">
                          <a16:creationId xmlns:a16="http://schemas.microsoft.com/office/drawing/2014/main" id="{BE15CDD8-8FCE-3499-365C-9C22B211F8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76511" y="12288867"/>
                      <a:ext cx="784800" cy="784800"/>
                    </a:xfrm>
                    <a:prstGeom prst="ellipse">
                      <a:avLst/>
                    </a:prstGeom>
                    <a:solidFill>
                      <a:srgbClr val="34364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</p:grpSp>
            </p:grpSp>
            <p:pic>
              <p:nvPicPr>
                <p:cNvPr id="223" name="그림 222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9165EBF0-3BCA-040F-552E-ADDA497DF8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10000" b="90000" l="10000" r="90000">
                              <a14:foregroundMark x1="44359" y1="71429" x2="44359" y2="71429"/>
                              <a14:foregroundMark x1="64359" y1="64416" x2="64359" y2="64416"/>
                              <a14:foregroundMark x1="36410" y1="38182" x2="36410" y2="38182"/>
                              <a14:foregroundMark x1="43077" y1="39740" x2="43077" y2="39740"/>
                              <a14:backgroundMark x1="22821" y1="43636" x2="22821" y2="43636"/>
                              <a14:backgroundMark x1="60513" y1="43896" x2="60513" y2="43896"/>
                              <a14:backgroundMark x1="61026" y1="44416" x2="61026" y2="44416"/>
                              <a14:backgroundMark x1="41282" y1="61818" x2="41282" y2="61818"/>
                              <a14:backgroundMark x1="42308" y1="62597" x2="42308" y2="62597"/>
                              <a14:backgroundMark x1="47692" y1="61558" x2="47692" y2="61558"/>
                              <a14:backgroundMark x1="60256" y1="61039" x2="60256" y2="61039"/>
                              <a14:backgroundMark x1="61026" y1="60519" x2="61026" y2="60519"/>
                              <a14:backgroundMark x1="47949" y1="45455" x2="47949" y2="45455"/>
                              <a14:backgroundMark x1="48205" y1="43117" x2="48205" y2="43117"/>
                              <a14:backgroundMark x1="36410" y1="29870" x2="36410" y2="29870"/>
                              <a14:backgroundMark x1="34872" y1="38442" x2="34872" y2="38442"/>
                              <a14:backgroundMark x1="34615" y1="38701" x2="34615" y2="38701"/>
                              <a14:backgroundMark x1="34872" y1="38961" x2="34872" y2="38961"/>
                              <a14:backgroundMark x1="35385" y1="38701" x2="35385" y2="38701"/>
                              <a14:backgroundMark x1="35385" y1="38701" x2="35385" y2="38701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60546" y="3031682"/>
                  <a:ext cx="596469" cy="58729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43" name="그룹 242">
            <a:extLst>
              <a:ext uri="{FF2B5EF4-FFF2-40B4-BE49-F238E27FC236}">
                <a16:creationId xmlns:a16="http://schemas.microsoft.com/office/drawing/2014/main" id="{B1C563D2-D391-B8F4-21EB-39C150C2EA9C}"/>
              </a:ext>
            </a:extLst>
          </p:cNvPr>
          <p:cNvGrpSpPr/>
          <p:nvPr/>
        </p:nvGrpSpPr>
        <p:grpSpPr>
          <a:xfrm>
            <a:off x="10922311" y="5879022"/>
            <a:ext cx="10727394" cy="11611733"/>
            <a:chOff x="10938092" y="427981"/>
            <a:chExt cx="10727394" cy="11611733"/>
          </a:xfrm>
        </p:grpSpPr>
        <p:sp>
          <p:nvSpPr>
            <p:cNvPr id="244" name="모서리가 둥근 직사각형 243">
              <a:extLst>
                <a:ext uri="{FF2B5EF4-FFF2-40B4-BE49-F238E27FC236}">
                  <a16:creationId xmlns:a16="http://schemas.microsoft.com/office/drawing/2014/main" id="{52E0FC00-783D-06B3-F7EA-02C6681A834D}"/>
                </a:ext>
              </a:extLst>
            </p:cNvPr>
            <p:cNvSpPr/>
            <p:nvPr/>
          </p:nvSpPr>
          <p:spPr>
            <a:xfrm>
              <a:off x="10938092" y="427981"/>
              <a:ext cx="10013263" cy="1161173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245" name="그룹 244">
              <a:extLst>
                <a:ext uri="{FF2B5EF4-FFF2-40B4-BE49-F238E27FC236}">
                  <a16:creationId xmlns:a16="http://schemas.microsoft.com/office/drawing/2014/main" id="{2A18CC37-3810-288E-2C3A-ECC2D58B7613}"/>
                </a:ext>
              </a:extLst>
            </p:cNvPr>
            <p:cNvGrpSpPr/>
            <p:nvPr/>
          </p:nvGrpSpPr>
          <p:grpSpPr>
            <a:xfrm>
              <a:off x="11450674" y="1023271"/>
              <a:ext cx="10214812" cy="10154197"/>
              <a:chOff x="11450674" y="1023271"/>
              <a:chExt cx="10214812" cy="10154197"/>
            </a:xfrm>
          </p:grpSpPr>
          <p:sp>
            <p:nvSpPr>
              <p:cNvPr id="246" name="Google Shape;67;p13">
                <a:extLst>
                  <a:ext uri="{FF2B5EF4-FFF2-40B4-BE49-F238E27FC236}">
                    <a16:creationId xmlns:a16="http://schemas.microsoft.com/office/drawing/2014/main" id="{37902D89-8340-8E58-63E5-DFACDBA0F426}"/>
                  </a:ext>
                </a:extLst>
              </p:cNvPr>
              <p:cNvSpPr/>
              <p:nvPr/>
            </p:nvSpPr>
            <p:spPr>
              <a:xfrm>
                <a:off x="12213874" y="1023271"/>
                <a:ext cx="6072739" cy="7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38100" lvl="0">
                  <a:buClr>
                    <a:schemeClr val="dk1"/>
                  </a:buClr>
                  <a:buSzPts val="3000"/>
                </a:pPr>
                <a:r>
                  <a:rPr lang="ko-KR" altLang="en-US" sz="4800" dirty="0">
                    <a:solidFill>
                      <a:srgbClr val="8C8EC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Comfortaa"/>
                  </a:rPr>
                  <a:t>핵심 내용 요약</a:t>
                </a:r>
              </a:p>
            </p:txBody>
          </p:sp>
          <p:sp>
            <p:nvSpPr>
              <p:cNvPr id="247" name="모서리가 둥근 직사각형 246">
                <a:extLst>
                  <a:ext uri="{FF2B5EF4-FFF2-40B4-BE49-F238E27FC236}">
                    <a16:creationId xmlns:a16="http://schemas.microsoft.com/office/drawing/2014/main" id="{E72BC565-596A-B13D-1B66-2F7504492920}"/>
                  </a:ext>
                </a:extLst>
              </p:cNvPr>
              <p:cNvSpPr/>
              <p:nvPr/>
            </p:nvSpPr>
            <p:spPr>
              <a:xfrm>
                <a:off x="11450674" y="1023332"/>
                <a:ext cx="763200" cy="763200"/>
              </a:xfrm>
              <a:prstGeom prst="roundRect">
                <a:avLst/>
              </a:prstGeom>
              <a:solidFill>
                <a:srgbClr val="9FA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4800" dirty="0"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</a:t>
                </a:r>
                <a:endParaRPr kumimoji="1" lang="ko-Kore-KR" altLang="en-US" sz="4800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grpSp>
            <p:nvGrpSpPr>
              <p:cNvPr id="248" name="그룹 247">
                <a:extLst>
                  <a:ext uri="{FF2B5EF4-FFF2-40B4-BE49-F238E27FC236}">
                    <a16:creationId xmlns:a16="http://schemas.microsoft.com/office/drawing/2014/main" id="{8347C464-FE01-3E16-4393-8CDF24037B85}"/>
                  </a:ext>
                </a:extLst>
              </p:cNvPr>
              <p:cNvGrpSpPr/>
              <p:nvPr/>
            </p:nvGrpSpPr>
            <p:grpSpPr>
              <a:xfrm>
                <a:off x="11832274" y="1879133"/>
                <a:ext cx="8385623" cy="5473245"/>
                <a:chOff x="11832274" y="1879133"/>
                <a:chExt cx="8385623" cy="5473245"/>
              </a:xfrm>
            </p:grpSpPr>
            <p:sp>
              <p:nvSpPr>
                <p:cNvPr id="386" name="Google Shape;80;p13">
                  <a:extLst>
                    <a:ext uri="{FF2B5EF4-FFF2-40B4-BE49-F238E27FC236}">
                      <a16:creationId xmlns:a16="http://schemas.microsoft.com/office/drawing/2014/main" id="{771A5F7E-E7B4-84DC-240C-8C76126A87FA}"/>
                    </a:ext>
                  </a:extLst>
                </p:cNvPr>
                <p:cNvSpPr txBox="1"/>
                <p:nvPr/>
              </p:nvSpPr>
              <p:spPr>
                <a:xfrm>
                  <a:off x="12243358" y="2452625"/>
                  <a:ext cx="6863500" cy="53857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44450" lvl="0" algn="just" latinLnBrk="1">
                    <a:lnSpc>
                      <a:spcPct val="115000"/>
                    </a:lnSpc>
                    <a:buClr>
                      <a:schemeClr val="dk1"/>
                    </a:buClr>
                    <a:buSzPts val="2900"/>
                  </a:pP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</a:t>
                  </a:r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-</a:t>
                  </a: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단어의 종성에 결합된 조사 분리 가능</a:t>
                  </a:r>
                  <a:endPara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endParaRPr>
                </a:p>
              </p:txBody>
            </p:sp>
            <p:sp>
              <p:nvSpPr>
                <p:cNvPr id="392" name="TextBox 391">
                  <a:extLst>
                    <a:ext uri="{FF2B5EF4-FFF2-40B4-BE49-F238E27FC236}">
                      <a16:creationId xmlns:a16="http://schemas.microsoft.com/office/drawing/2014/main" id="{7653AE24-0048-3F93-EE9B-761DA6B09ECD}"/>
                    </a:ext>
                  </a:extLst>
                </p:cNvPr>
                <p:cNvSpPr txBox="1"/>
                <p:nvPr/>
              </p:nvSpPr>
              <p:spPr>
                <a:xfrm>
                  <a:off x="12480244" y="3160874"/>
                  <a:ext cx="932584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ore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단위</a:t>
                  </a:r>
                </a:p>
              </p:txBody>
            </p:sp>
            <p:sp>
              <p:nvSpPr>
                <p:cNvPr id="393" name="TextBox 392">
                  <a:extLst>
                    <a:ext uri="{FF2B5EF4-FFF2-40B4-BE49-F238E27FC236}">
                      <a16:creationId xmlns:a16="http://schemas.microsoft.com/office/drawing/2014/main" id="{B002F8D0-EF49-EF7B-63C9-C0BEF83B2555}"/>
                    </a:ext>
                  </a:extLst>
                </p:cNvPr>
                <p:cNvSpPr txBox="1"/>
                <p:nvPr/>
              </p:nvSpPr>
              <p:spPr>
                <a:xfrm>
                  <a:off x="13614524" y="3160711"/>
                  <a:ext cx="128090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분리결과</a:t>
                  </a:r>
                  <a:endPara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394" name="TextBox 393">
                  <a:extLst>
                    <a:ext uri="{FF2B5EF4-FFF2-40B4-BE49-F238E27FC236}">
                      <a16:creationId xmlns:a16="http://schemas.microsoft.com/office/drawing/2014/main" id="{A38E4FF0-FD19-5E9E-9ED5-406EC1C3FAB4}"/>
                    </a:ext>
                  </a:extLst>
                </p:cNvPr>
                <p:cNvSpPr txBox="1"/>
                <p:nvPr/>
              </p:nvSpPr>
              <p:spPr>
                <a:xfrm>
                  <a:off x="18936297" y="3160732"/>
                  <a:ext cx="12816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조사 분리</a:t>
                  </a:r>
                  <a:endParaRPr kumimoji="1"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cxnSp>
              <p:nvCxnSpPr>
                <p:cNvPr id="395" name="직선 연결선[R] 394">
                  <a:extLst>
                    <a:ext uri="{FF2B5EF4-FFF2-40B4-BE49-F238E27FC236}">
                      <a16:creationId xmlns:a16="http://schemas.microsoft.com/office/drawing/2014/main" id="{7317C62D-40CC-7980-D1CE-AF39DE5C9B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480243" y="2993725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직선 연결선[R] 395">
                  <a:extLst>
                    <a:ext uri="{FF2B5EF4-FFF2-40B4-BE49-F238E27FC236}">
                      <a16:creationId xmlns:a16="http://schemas.microsoft.com/office/drawing/2014/main" id="{5CABEE07-84F3-86E7-5C51-34FD5F1757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480243" y="3719443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7" name="TextBox 396">
                  <a:extLst>
                    <a:ext uri="{FF2B5EF4-FFF2-40B4-BE49-F238E27FC236}">
                      <a16:creationId xmlns:a16="http://schemas.microsoft.com/office/drawing/2014/main" id="{437EC16A-EC4D-2EA0-BB91-05B561473FB4}"/>
                    </a:ext>
                  </a:extLst>
                </p:cNvPr>
                <p:cNvSpPr txBox="1"/>
                <p:nvPr/>
              </p:nvSpPr>
              <p:spPr>
                <a:xfrm>
                  <a:off x="12379395" y="3891373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input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398" name="TextBox 397">
                  <a:extLst>
                    <a:ext uri="{FF2B5EF4-FFF2-40B4-BE49-F238E27FC236}">
                      <a16:creationId xmlns:a16="http://schemas.microsoft.com/office/drawing/2014/main" id="{C3757771-87E3-2C0E-2259-E82974BEDF9D}"/>
                    </a:ext>
                  </a:extLst>
                </p:cNvPr>
                <p:cNvSpPr txBox="1"/>
                <p:nvPr/>
              </p:nvSpPr>
              <p:spPr>
                <a:xfrm>
                  <a:off x="13614524" y="3891373"/>
                  <a:ext cx="333335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교횐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399" name="TextBox 398">
                  <a:extLst>
                    <a:ext uri="{FF2B5EF4-FFF2-40B4-BE49-F238E27FC236}">
                      <a16:creationId xmlns:a16="http://schemas.microsoft.com/office/drawing/2014/main" id="{2F49B8AF-7440-40EE-9A7E-F138212B0C25}"/>
                    </a:ext>
                  </a:extLst>
                </p:cNvPr>
                <p:cNvSpPr txBox="1"/>
                <p:nvPr/>
              </p:nvSpPr>
              <p:spPr>
                <a:xfrm>
                  <a:off x="18935603" y="3890207"/>
                  <a:ext cx="12816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-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cxnSp>
              <p:nvCxnSpPr>
                <p:cNvPr id="400" name="직선 연결선[R] 399">
                  <a:extLst>
                    <a:ext uri="{FF2B5EF4-FFF2-40B4-BE49-F238E27FC236}">
                      <a16:creationId xmlns:a16="http://schemas.microsoft.com/office/drawing/2014/main" id="{ABFFF516-58E1-7777-C5B5-39232A427F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480243" y="4448125"/>
                  <a:ext cx="7736960" cy="8364"/>
                </a:xfrm>
                <a:prstGeom prst="line">
                  <a:avLst/>
                </a:prstGeom>
                <a:ln w="28575"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1" name="TextBox 400">
                  <a:extLst>
                    <a:ext uri="{FF2B5EF4-FFF2-40B4-BE49-F238E27FC236}">
                      <a16:creationId xmlns:a16="http://schemas.microsoft.com/office/drawing/2014/main" id="{3F58DAC8-CCA3-67ED-0B28-E3501D0F063D}"/>
                    </a:ext>
                  </a:extLst>
                </p:cNvPr>
                <p:cNvSpPr txBox="1"/>
                <p:nvPr/>
              </p:nvSpPr>
              <p:spPr>
                <a:xfrm>
                  <a:off x="13614525" y="4674217"/>
                  <a:ext cx="153014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교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횐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02" name="타원 401">
                  <a:extLst>
                    <a:ext uri="{FF2B5EF4-FFF2-40B4-BE49-F238E27FC236}">
                      <a16:creationId xmlns:a16="http://schemas.microsoft.com/office/drawing/2014/main" id="{729BEC5E-DB0E-4BAC-ED68-DF027C9328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2588147" y="4516530"/>
                  <a:ext cx="716775" cy="715483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03" name="TextBox 402">
                  <a:extLst>
                    <a:ext uri="{FF2B5EF4-FFF2-40B4-BE49-F238E27FC236}">
                      <a16:creationId xmlns:a16="http://schemas.microsoft.com/office/drawing/2014/main" id="{6420F902-0A57-84CF-CC19-816BC4670001}"/>
                    </a:ext>
                  </a:extLst>
                </p:cNvPr>
                <p:cNvSpPr txBox="1"/>
                <p:nvPr/>
              </p:nvSpPr>
              <p:spPr>
                <a:xfrm>
                  <a:off x="13615388" y="5300363"/>
                  <a:ext cx="2389428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ㄱ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ㅛ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⎽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ㅎ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ㅚ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,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ㄴ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pic>
              <p:nvPicPr>
                <p:cNvPr id="404" name="그림 403">
                  <a:extLst>
                    <a:ext uri="{FF2B5EF4-FFF2-40B4-BE49-F238E27FC236}">
                      <a16:creationId xmlns:a16="http://schemas.microsoft.com/office/drawing/2014/main" id="{3D38858C-0B40-4007-3F87-8E34DED22B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9373698" y="4670566"/>
                  <a:ext cx="405409" cy="405409"/>
                </a:xfrm>
                <a:prstGeom prst="rect">
                  <a:avLst/>
                </a:prstGeom>
              </p:spPr>
            </p:pic>
            <p:sp>
              <p:nvSpPr>
                <p:cNvPr id="405" name="TextBox 404">
                  <a:extLst>
                    <a:ext uri="{FF2B5EF4-FFF2-40B4-BE49-F238E27FC236}">
                      <a16:creationId xmlns:a16="http://schemas.microsoft.com/office/drawing/2014/main" id="{7C672197-FFFE-1D4B-8EE4-F1AD1BC3C092}"/>
                    </a:ext>
                  </a:extLst>
                </p:cNvPr>
                <p:cNvSpPr txBox="1"/>
                <p:nvPr/>
              </p:nvSpPr>
              <p:spPr>
                <a:xfrm>
                  <a:off x="16278800" y="3158596"/>
                  <a:ext cx="140300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ore-KR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BPE </a:t>
                  </a:r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결과</a:t>
                  </a:r>
                  <a:endPara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pic>
              <p:nvPicPr>
                <p:cNvPr id="406" name="그림 405">
                  <a:extLst>
                    <a:ext uri="{FF2B5EF4-FFF2-40B4-BE49-F238E27FC236}">
                      <a16:creationId xmlns:a16="http://schemas.microsoft.com/office/drawing/2014/main" id="{F6107D80-B8B9-C10B-7462-E2711E7449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373698" y="5290052"/>
                  <a:ext cx="405409" cy="404508"/>
                </a:xfrm>
                <a:prstGeom prst="rect">
                  <a:avLst/>
                </a:prstGeom>
              </p:spPr>
            </p:pic>
            <p:sp>
              <p:nvSpPr>
                <p:cNvPr id="407" name="TextBox 406">
                  <a:extLst>
                    <a:ext uri="{FF2B5EF4-FFF2-40B4-BE49-F238E27FC236}">
                      <a16:creationId xmlns:a16="http://schemas.microsoft.com/office/drawing/2014/main" id="{416A45CD-F837-9674-C633-F2ED7F06DFB9}"/>
                    </a:ext>
                  </a:extLst>
                </p:cNvPr>
                <p:cNvSpPr txBox="1"/>
                <p:nvPr/>
              </p:nvSpPr>
              <p:spPr>
                <a:xfrm>
                  <a:off x="16277232" y="3887949"/>
                  <a:ext cx="12816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-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08" name="TextBox 407">
                  <a:extLst>
                    <a:ext uri="{FF2B5EF4-FFF2-40B4-BE49-F238E27FC236}">
                      <a16:creationId xmlns:a16="http://schemas.microsoft.com/office/drawing/2014/main" id="{D716BEBC-877F-3AE2-F7BA-F62DD6CB351C}"/>
                    </a:ext>
                  </a:extLst>
                </p:cNvPr>
                <p:cNvSpPr txBox="1"/>
                <p:nvPr/>
              </p:nvSpPr>
              <p:spPr>
                <a:xfrm>
                  <a:off x="12379393" y="4674217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기존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09" name="TextBox 408">
                  <a:extLst>
                    <a:ext uri="{FF2B5EF4-FFF2-40B4-BE49-F238E27FC236}">
                      <a16:creationId xmlns:a16="http://schemas.microsoft.com/office/drawing/2014/main" id="{137349B3-EB18-04DD-7477-4E117F6F5234}"/>
                    </a:ext>
                  </a:extLst>
                </p:cNvPr>
                <p:cNvSpPr txBox="1"/>
                <p:nvPr/>
              </p:nvSpPr>
              <p:spPr>
                <a:xfrm>
                  <a:off x="12373275" y="5290052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자모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10" name="TextBox 409">
                  <a:extLst>
                    <a:ext uri="{FF2B5EF4-FFF2-40B4-BE49-F238E27FC236}">
                      <a16:creationId xmlns:a16="http://schemas.microsoft.com/office/drawing/2014/main" id="{FD35504E-AE3C-3228-7BB9-56C4123A0748}"/>
                    </a:ext>
                  </a:extLst>
                </p:cNvPr>
                <p:cNvSpPr txBox="1"/>
                <p:nvPr/>
              </p:nvSpPr>
              <p:spPr>
                <a:xfrm>
                  <a:off x="16277232" y="4672015"/>
                  <a:ext cx="1530142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교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@@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횐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11" name="TextBox 410">
                  <a:extLst>
                    <a:ext uri="{FF2B5EF4-FFF2-40B4-BE49-F238E27FC236}">
                      <a16:creationId xmlns:a16="http://schemas.microsoft.com/office/drawing/2014/main" id="{2D099EDD-A8FA-7CCF-F656-EC62B40DDCCD}"/>
                    </a:ext>
                  </a:extLst>
                </p:cNvPr>
                <p:cNvSpPr txBox="1"/>
                <p:nvPr/>
              </p:nvSpPr>
              <p:spPr>
                <a:xfrm>
                  <a:off x="16277232" y="5294450"/>
                  <a:ext cx="247806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ㄱㅛ</a:t>
                  </a:r>
                  <a:r>
                    <a:rPr kumimoji="1"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⎽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@@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ㅎㅚ</a:t>
                  </a:r>
                  <a:r>
                    <a:rPr kumimoji="1"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@@</a:t>
                  </a:r>
                  <a:r>
                    <a:rPr kumimoji="1"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ㄴ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grpSp>
              <p:nvGrpSpPr>
                <p:cNvPr id="412" name="그룹 411">
                  <a:extLst>
                    <a:ext uri="{FF2B5EF4-FFF2-40B4-BE49-F238E27FC236}">
                      <a16:creationId xmlns:a16="http://schemas.microsoft.com/office/drawing/2014/main" id="{AD75875E-7E36-78F5-3EAF-D6C60AD9597A}"/>
                    </a:ext>
                  </a:extLst>
                </p:cNvPr>
                <p:cNvGrpSpPr/>
                <p:nvPr/>
              </p:nvGrpSpPr>
              <p:grpSpPr>
                <a:xfrm>
                  <a:off x="12486141" y="6433691"/>
                  <a:ext cx="1537735" cy="918687"/>
                  <a:chOff x="12122521" y="19562964"/>
                  <a:chExt cx="1537735" cy="918687"/>
                </a:xfrm>
              </p:grpSpPr>
              <p:sp>
                <p:nvSpPr>
                  <p:cNvPr id="431" name="모서리가 둥근 직사각형 430">
                    <a:extLst>
                      <a:ext uri="{FF2B5EF4-FFF2-40B4-BE49-F238E27FC236}">
                        <a16:creationId xmlns:a16="http://schemas.microsoft.com/office/drawing/2014/main" id="{691857FD-02AD-23FD-D924-EBB097D65BA2}"/>
                      </a:ext>
                    </a:extLst>
                  </p:cNvPr>
                  <p:cNvSpPr/>
                  <p:nvPr/>
                </p:nvSpPr>
                <p:spPr>
                  <a:xfrm>
                    <a:off x="12122521" y="19801469"/>
                    <a:ext cx="1537735" cy="68018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/>
                  </a:p>
                </p:txBody>
              </p:sp>
              <p:pic>
                <p:nvPicPr>
                  <p:cNvPr id="432" name="Object 20">
                    <a:extLst>
                      <a:ext uri="{FF2B5EF4-FFF2-40B4-BE49-F238E27FC236}">
                        <a16:creationId xmlns:a16="http://schemas.microsoft.com/office/drawing/2014/main" id="{D0024F9E-2B21-B892-09B5-9FD44E2CB2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 cstate="print"/>
                  <a:stretch>
                    <a:fillRect/>
                  </a:stretch>
                </p:blipFill>
                <p:spPr>
                  <a:xfrm>
                    <a:off x="12302059" y="19562964"/>
                    <a:ext cx="1180800" cy="479238"/>
                  </a:xfrm>
                  <a:prstGeom prst="rect">
                    <a:avLst/>
                  </a:prstGeom>
                </p:spPr>
              </p:pic>
              <p:sp>
                <p:nvSpPr>
                  <p:cNvPr id="433" name="TextBox 432">
                    <a:extLst>
                      <a:ext uri="{FF2B5EF4-FFF2-40B4-BE49-F238E27FC236}">
                        <a16:creationId xmlns:a16="http://schemas.microsoft.com/office/drawing/2014/main" id="{6B0C84A2-E917-29D4-06CA-86CC8CDC6B11}"/>
                      </a:ext>
                    </a:extLst>
                  </p:cNvPr>
                  <p:cNvSpPr txBox="1"/>
                  <p:nvPr/>
                </p:nvSpPr>
                <p:spPr>
                  <a:xfrm>
                    <a:off x="12302059" y="20046788"/>
                    <a:ext cx="118080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ore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1596418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434" name="TextBox 433">
                    <a:extLst>
                      <a:ext uri="{FF2B5EF4-FFF2-40B4-BE49-F238E27FC236}">
                        <a16:creationId xmlns:a16="http://schemas.microsoft.com/office/drawing/2014/main" id="{5DCFCEC7-57AE-987B-B33A-7CBA3A0AB329}"/>
                      </a:ext>
                    </a:extLst>
                  </p:cNvPr>
                  <p:cNvSpPr txBox="1"/>
                  <p:nvPr/>
                </p:nvSpPr>
                <p:spPr>
                  <a:xfrm>
                    <a:off x="12421702" y="19601414"/>
                    <a:ext cx="939371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문장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  <p:grpSp>
              <p:nvGrpSpPr>
                <p:cNvPr id="413" name="그룹 412">
                  <a:extLst>
                    <a:ext uri="{FF2B5EF4-FFF2-40B4-BE49-F238E27FC236}">
                      <a16:creationId xmlns:a16="http://schemas.microsoft.com/office/drawing/2014/main" id="{99E15CD4-CF86-C084-0702-468A0A84BE85}"/>
                    </a:ext>
                  </a:extLst>
                </p:cNvPr>
                <p:cNvGrpSpPr/>
                <p:nvPr/>
              </p:nvGrpSpPr>
              <p:grpSpPr>
                <a:xfrm>
                  <a:off x="14260909" y="6766326"/>
                  <a:ext cx="505365" cy="491922"/>
                  <a:chOff x="8347804" y="10590383"/>
                  <a:chExt cx="803201" cy="803201"/>
                </a:xfrm>
              </p:grpSpPr>
              <p:grpSp>
                <p:nvGrpSpPr>
                  <p:cNvPr id="427" name="그룹 1019">
                    <a:extLst>
                      <a:ext uri="{FF2B5EF4-FFF2-40B4-BE49-F238E27FC236}">
                        <a16:creationId xmlns:a16="http://schemas.microsoft.com/office/drawing/2014/main" id="{27C8A33B-5831-DDA4-1E3B-EA9DBDD42800}"/>
                      </a:ext>
                    </a:extLst>
                  </p:cNvPr>
                  <p:cNvGrpSpPr/>
                  <p:nvPr/>
                </p:nvGrpSpPr>
                <p:grpSpPr>
                  <a:xfrm>
                    <a:off x="8347804" y="10590383"/>
                    <a:ext cx="803201" cy="803201"/>
                    <a:chOff x="5941332" y="5694533"/>
                    <a:chExt cx="803201" cy="803201"/>
                  </a:xfrm>
                </p:grpSpPr>
                <p:pic>
                  <p:nvPicPr>
                    <p:cNvPr id="430" name="Object 79">
                      <a:extLst>
                        <a:ext uri="{FF2B5EF4-FFF2-40B4-BE49-F238E27FC236}">
                          <a16:creationId xmlns:a16="http://schemas.microsoft.com/office/drawing/2014/main" id="{F07A15F0-663B-B762-337F-FE373983EBE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5" cstate="print"/>
                    <a:stretch>
                      <a:fillRect/>
                    </a:stretch>
                  </p:blipFill>
                  <p:spPr>
                    <a:xfrm>
                      <a:off x="5941332" y="5694533"/>
                      <a:ext cx="803201" cy="803201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428" name="그룹 1021">
                    <a:extLst>
                      <a:ext uri="{FF2B5EF4-FFF2-40B4-BE49-F238E27FC236}">
                        <a16:creationId xmlns:a16="http://schemas.microsoft.com/office/drawing/2014/main" id="{D38BCA75-B8A3-77FE-5BF0-CBEDAEA475B0}"/>
                      </a:ext>
                    </a:extLst>
                  </p:cNvPr>
                  <p:cNvGrpSpPr/>
                  <p:nvPr/>
                </p:nvGrpSpPr>
                <p:grpSpPr>
                  <a:xfrm>
                    <a:off x="8612669" y="10848115"/>
                    <a:ext cx="294214" cy="287737"/>
                    <a:chOff x="6206197" y="5952265"/>
                    <a:chExt cx="294214" cy="287737"/>
                  </a:xfrm>
                </p:grpSpPr>
                <p:pic>
                  <p:nvPicPr>
                    <p:cNvPr id="429" name="Object 85">
                      <a:extLst>
                        <a:ext uri="{FF2B5EF4-FFF2-40B4-BE49-F238E27FC236}">
                          <a16:creationId xmlns:a16="http://schemas.microsoft.com/office/drawing/2014/main" id="{DBD255FF-51BB-1DB7-3E59-0D421EF0473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6" cstate="print"/>
                    <a:stretch>
                      <a:fillRect/>
                    </a:stretch>
                  </p:blipFill>
                  <p:spPr>
                    <a:xfrm>
                      <a:off x="6206197" y="5952265"/>
                      <a:ext cx="294214" cy="287737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414" name="TextBox 413">
                  <a:extLst>
                    <a:ext uri="{FF2B5EF4-FFF2-40B4-BE49-F238E27FC236}">
                      <a16:creationId xmlns:a16="http://schemas.microsoft.com/office/drawing/2014/main" id="{9F39CD02-4CF2-8092-3711-349BCCA422D7}"/>
                    </a:ext>
                  </a:extLst>
                </p:cNvPr>
                <p:cNvSpPr txBox="1"/>
                <p:nvPr/>
              </p:nvSpPr>
              <p:spPr>
                <a:xfrm>
                  <a:off x="11832274" y="1879133"/>
                  <a:ext cx="3207116" cy="5716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457200" lvl="0" indent="-457200" algn="just">
                    <a:lnSpc>
                      <a:spcPct val="115000"/>
                    </a:lnSpc>
                    <a:spcAft>
                      <a:spcPts val="600"/>
                    </a:spcAft>
                    <a:buSzPts val="2900"/>
                    <a:buFont typeface="Wingdings" pitchFamily="2" charset="2"/>
                    <a:buChar char="§"/>
                  </a:pPr>
                  <a:r>
                    <a:rPr lang="ko-KR" altLang="en-US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자모 단위 </a:t>
                  </a:r>
                  <a:r>
                    <a:rPr lang="en-US" altLang="ko-KR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BPE</a:t>
                  </a:r>
                  <a:r>
                    <a:rPr lang="ko-KR" altLang="en-US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</a:t>
                  </a:r>
                  <a:endPara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endParaRPr>
                </a:p>
              </p:txBody>
            </p:sp>
            <p:sp>
              <p:nvSpPr>
                <p:cNvPr id="415" name="Google Shape;80;p13">
                  <a:extLst>
                    <a:ext uri="{FF2B5EF4-FFF2-40B4-BE49-F238E27FC236}">
                      <a16:creationId xmlns:a16="http://schemas.microsoft.com/office/drawing/2014/main" id="{BBBCFA61-0792-5ACC-9BED-B69E53765290}"/>
                    </a:ext>
                  </a:extLst>
                </p:cNvPr>
                <p:cNvSpPr txBox="1"/>
                <p:nvPr/>
              </p:nvSpPr>
              <p:spPr>
                <a:xfrm>
                  <a:off x="12243358" y="5925096"/>
                  <a:ext cx="6863500" cy="53857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44450" lvl="0" algn="just" latinLnBrk="1">
                    <a:lnSpc>
                      <a:spcPct val="115000"/>
                    </a:lnSpc>
                    <a:buClr>
                      <a:schemeClr val="dk1"/>
                    </a:buClr>
                    <a:buSzPts val="2900"/>
                  </a:pP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</a:t>
                  </a:r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-</a:t>
                  </a: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</a:t>
                  </a:r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Vocabulary size</a:t>
                  </a: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의 감소</a:t>
                  </a:r>
                  <a:endPara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endParaRPr>
                </a:p>
              </p:txBody>
            </p:sp>
            <p:cxnSp>
              <p:nvCxnSpPr>
                <p:cNvPr id="416" name="직선 연결선[R] 415">
                  <a:extLst>
                    <a:ext uri="{FF2B5EF4-FFF2-40B4-BE49-F238E27FC236}">
                      <a16:creationId xmlns:a16="http://schemas.microsoft.com/office/drawing/2014/main" id="{A7237704-E183-C0B9-ECDC-DAA4192F44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480243" y="5914658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417" name="그룹 416">
                  <a:extLst>
                    <a:ext uri="{FF2B5EF4-FFF2-40B4-BE49-F238E27FC236}">
                      <a16:creationId xmlns:a16="http://schemas.microsoft.com/office/drawing/2014/main" id="{01E42B63-5C5D-6043-24A1-1116BF2F09FC}"/>
                    </a:ext>
                  </a:extLst>
                </p:cNvPr>
                <p:cNvGrpSpPr/>
                <p:nvPr/>
              </p:nvGrpSpPr>
              <p:grpSpPr>
                <a:xfrm>
                  <a:off x="15006464" y="6433691"/>
                  <a:ext cx="2091310" cy="918687"/>
                  <a:chOff x="15230305" y="19562964"/>
                  <a:chExt cx="2091310" cy="918687"/>
                </a:xfrm>
              </p:grpSpPr>
              <p:sp>
                <p:nvSpPr>
                  <p:cNvPr id="423" name="모서리가 둥근 직사각형 422">
                    <a:extLst>
                      <a:ext uri="{FF2B5EF4-FFF2-40B4-BE49-F238E27FC236}">
                        <a16:creationId xmlns:a16="http://schemas.microsoft.com/office/drawing/2014/main" id="{83EE80D5-1FC3-42B0-62CD-263A67CC57FF}"/>
                      </a:ext>
                    </a:extLst>
                  </p:cNvPr>
                  <p:cNvSpPr/>
                  <p:nvPr/>
                </p:nvSpPr>
                <p:spPr>
                  <a:xfrm>
                    <a:off x="15230305" y="19801469"/>
                    <a:ext cx="2091310" cy="68018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/>
                  </a:p>
                </p:txBody>
              </p:sp>
              <p:pic>
                <p:nvPicPr>
                  <p:cNvPr id="424" name="Object 20">
                    <a:extLst>
                      <a:ext uri="{FF2B5EF4-FFF2-40B4-BE49-F238E27FC236}">
                        <a16:creationId xmlns:a16="http://schemas.microsoft.com/office/drawing/2014/main" id="{88561B8C-6EC3-2A24-CD85-13541CC5064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 cstate="print"/>
                  <a:stretch>
                    <a:fillRect/>
                  </a:stretch>
                </p:blipFill>
                <p:spPr>
                  <a:xfrm>
                    <a:off x="15473021" y="19562964"/>
                    <a:ext cx="1605881" cy="479238"/>
                  </a:xfrm>
                  <a:prstGeom prst="rect">
                    <a:avLst/>
                  </a:prstGeom>
                </p:spPr>
              </p:pic>
              <p:sp>
                <p:nvSpPr>
                  <p:cNvPr id="425" name="TextBox 424">
                    <a:extLst>
                      <a:ext uri="{FF2B5EF4-FFF2-40B4-BE49-F238E27FC236}">
                        <a16:creationId xmlns:a16="http://schemas.microsoft.com/office/drawing/2014/main" id="{0E403353-E1A8-BF7C-8117-672FC1C963E5}"/>
                      </a:ext>
                    </a:extLst>
                  </p:cNvPr>
                  <p:cNvSpPr txBox="1"/>
                  <p:nvPr/>
                </p:nvSpPr>
                <p:spPr>
                  <a:xfrm>
                    <a:off x="15473019" y="20046788"/>
                    <a:ext cx="1605881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13068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426" name="TextBox 425">
                    <a:extLst>
                      <a:ext uri="{FF2B5EF4-FFF2-40B4-BE49-F238E27FC236}">
                        <a16:creationId xmlns:a16="http://schemas.microsoft.com/office/drawing/2014/main" id="{883BAF6F-92B4-CFD4-2866-D2D98CE450C0}"/>
                      </a:ext>
                    </a:extLst>
                  </p:cNvPr>
                  <p:cNvSpPr txBox="1"/>
                  <p:nvPr/>
                </p:nvSpPr>
                <p:spPr>
                  <a:xfrm>
                    <a:off x="15637191" y="19604154"/>
                    <a:ext cx="1277539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단어</a:t>
                    </a:r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(</a:t>
                    </a:r>
                    <a:r>
                      <a:rPr kumimoji="1" lang="ko-KR" altLang="en-US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자모</a:t>
                    </a:r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)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  <p:grpSp>
              <p:nvGrpSpPr>
                <p:cNvPr id="418" name="그룹 417">
                  <a:extLst>
                    <a:ext uri="{FF2B5EF4-FFF2-40B4-BE49-F238E27FC236}">
                      <a16:creationId xmlns:a16="http://schemas.microsoft.com/office/drawing/2014/main" id="{D58BAC8D-3E47-2728-131E-DA5DE00BB6BF}"/>
                    </a:ext>
                  </a:extLst>
                </p:cNvPr>
                <p:cNvGrpSpPr/>
                <p:nvPr/>
              </p:nvGrpSpPr>
              <p:grpSpPr>
                <a:xfrm>
                  <a:off x="17345626" y="6433691"/>
                  <a:ext cx="2091310" cy="918687"/>
                  <a:chOff x="17493752" y="19526051"/>
                  <a:chExt cx="2091310" cy="918687"/>
                </a:xfrm>
              </p:grpSpPr>
              <p:sp>
                <p:nvSpPr>
                  <p:cNvPr id="419" name="모서리가 둥근 직사각형 418">
                    <a:extLst>
                      <a:ext uri="{FF2B5EF4-FFF2-40B4-BE49-F238E27FC236}">
                        <a16:creationId xmlns:a16="http://schemas.microsoft.com/office/drawing/2014/main" id="{9AEAAFD3-38B4-33ED-4D35-4FEA321B28CF}"/>
                      </a:ext>
                    </a:extLst>
                  </p:cNvPr>
                  <p:cNvSpPr/>
                  <p:nvPr/>
                </p:nvSpPr>
                <p:spPr>
                  <a:xfrm>
                    <a:off x="17493752" y="19764556"/>
                    <a:ext cx="2091310" cy="68018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/>
                  </a:p>
                </p:txBody>
              </p:sp>
              <p:pic>
                <p:nvPicPr>
                  <p:cNvPr id="420" name="Object 20">
                    <a:extLst>
                      <a:ext uri="{FF2B5EF4-FFF2-40B4-BE49-F238E27FC236}">
                        <a16:creationId xmlns:a16="http://schemas.microsoft.com/office/drawing/2014/main" id="{847D66C6-FC9B-41BC-1B39-C8D97D16388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 cstate="print"/>
                  <a:stretch>
                    <a:fillRect/>
                  </a:stretch>
                </p:blipFill>
                <p:spPr>
                  <a:xfrm>
                    <a:off x="17736468" y="19526051"/>
                    <a:ext cx="1605881" cy="479238"/>
                  </a:xfrm>
                  <a:prstGeom prst="rect">
                    <a:avLst/>
                  </a:prstGeom>
                </p:spPr>
              </p:pic>
              <p:sp>
                <p:nvSpPr>
                  <p:cNvPr id="421" name="TextBox 420">
                    <a:extLst>
                      <a:ext uri="{FF2B5EF4-FFF2-40B4-BE49-F238E27FC236}">
                        <a16:creationId xmlns:a16="http://schemas.microsoft.com/office/drawing/2014/main" id="{92E6653F-8BD2-343F-0F74-4963E086BBCB}"/>
                      </a:ext>
                    </a:extLst>
                  </p:cNvPr>
                  <p:cNvSpPr txBox="1"/>
                  <p:nvPr/>
                </p:nvSpPr>
                <p:spPr>
                  <a:xfrm>
                    <a:off x="17736466" y="20009875"/>
                    <a:ext cx="1605881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16340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422" name="TextBox 421">
                    <a:extLst>
                      <a:ext uri="{FF2B5EF4-FFF2-40B4-BE49-F238E27FC236}">
                        <a16:creationId xmlns:a16="http://schemas.microsoft.com/office/drawing/2014/main" id="{AE09BAC9-C21A-5F6F-D12A-FD3A18238CC1}"/>
                      </a:ext>
                    </a:extLst>
                  </p:cNvPr>
                  <p:cNvSpPr txBox="1"/>
                  <p:nvPr/>
                </p:nvSpPr>
                <p:spPr>
                  <a:xfrm>
                    <a:off x="17900638" y="19567241"/>
                    <a:ext cx="1277539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kumimoji="1" lang="ko-KR" altLang="en-US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단어</a:t>
                    </a:r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(</a:t>
                    </a:r>
                    <a:r>
                      <a:rPr kumimoji="1" lang="ko-KR" altLang="en-US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기존</a:t>
                    </a:r>
                    <a:r>
                      <a:rPr kumimoji="1" lang="en-US" altLang="ko-KR" sz="2000" dirty="0">
                        <a:solidFill>
                          <a:schemeClr val="bg1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rPr>
                      <a:t>)</a:t>
                    </a:r>
                    <a:endParaRPr kumimoji="1" lang="ko-Kore-KR" altLang="en-US" sz="2000" dirty="0">
                      <a:solidFill>
                        <a:schemeClr val="bg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</p:grpSp>
          <p:grpSp>
            <p:nvGrpSpPr>
              <p:cNvPr id="249" name="그룹 248">
                <a:extLst>
                  <a:ext uri="{FF2B5EF4-FFF2-40B4-BE49-F238E27FC236}">
                    <a16:creationId xmlns:a16="http://schemas.microsoft.com/office/drawing/2014/main" id="{0EB920C9-EEBA-F8B1-E13F-56E9C8889B31}"/>
                  </a:ext>
                </a:extLst>
              </p:cNvPr>
              <p:cNvGrpSpPr/>
              <p:nvPr/>
            </p:nvGrpSpPr>
            <p:grpSpPr>
              <a:xfrm>
                <a:off x="11531161" y="7477165"/>
                <a:ext cx="10134325" cy="3700303"/>
                <a:chOff x="11531161" y="7402215"/>
                <a:chExt cx="10134325" cy="3700303"/>
              </a:xfrm>
            </p:grpSpPr>
            <p:sp>
              <p:nvSpPr>
                <p:cNvPr id="250" name="Google Shape;80;p13">
                  <a:extLst>
                    <a:ext uri="{FF2B5EF4-FFF2-40B4-BE49-F238E27FC236}">
                      <a16:creationId xmlns:a16="http://schemas.microsoft.com/office/drawing/2014/main" id="{ECB395F2-EBD6-1DF8-57E6-0CD04FBE3F19}"/>
                    </a:ext>
                  </a:extLst>
                </p:cNvPr>
                <p:cNvSpPr txBox="1"/>
                <p:nvPr/>
              </p:nvSpPr>
              <p:spPr>
                <a:xfrm>
                  <a:off x="12240790" y="7975707"/>
                  <a:ext cx="6863500" cy="53857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spAutoFit/>
                </a:bodyPr>
                <a:lstStyle/>
                <a:p>
                  <a:pPr marL="44450" lvl="0" algn="just" latinLnBrk="1">
                    <a:lnSpc>
                      <a:spcPct val="115000"/>
                    </a:lnSpc>
                    <a:buClr>
                      <a:schemeClr val="dk1"/>
                    </a:buClr>
                    <a:buSzPts val="2900"/>
                  </a:pP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</a:t>
                  </a:r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-</a:t>
                  </a: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형태소 분석기를 활용해 한국어 </a:t>
                  </a:r>
                  <a:r>
                    <a:rPr lang="ko-KR" altLang="en-US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어체</a:t>
                  </a:r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변환 모듈 개발</a:t>
                  </a:r>
                  <a:endPara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endParaRPr>
                </a:p>
              </p:txBody>
            </p:sp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0C158DF9-A01A-7AB2-5F92-B9067A58B19C}"/>
                    </a:ext>
                  </a:extLst>
                </p:cNvPr>
                <p:cNvSpPr txBox="1"/>
                <p:nvPr/>
              </p:nvSpPr>
              <p:spPr>
                <a:xfrm>
                  <a:off x="11829706" y="7402215"/>
                  <a:ext cx="3833798" cy="5716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457200" lvl="0" indent="-457200" algn="just">
                    <a:lnSpc>
                      <a:spcPct val="115000"/>
                    </a:lnSpc>
                    <a:spcAft>
                      <a:spcPts val="600"/>
                    </a:spcAft>
                    <a:buSzPts val="2900"/>
                    <a:buFont typeface="Wingdings" pitchFamily="2" charset="2"/>
                    <a:buChar char="§"/>
                  </a:pPr>
                  <a:r>
                    <a:rPr lang="ko-KR" altLang="en-US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높임말</a:t>
                  </a:r>
                  <a:r>
                    <a:rPr lang="en-US" altLang="ko-KR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,</a:t>
                  </a:r>
                  <a:r>
                    <a:rPr lang="ko-KR" altLang="en-US" sz="28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sym typeface="Nanum Gothic"/>
                    </a:rPr>
                    <a:t> 반말의 통일</a:t>
                  </a:r>
                  <a:endPara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endParaRPr>
                </a:p>
              </p:txBody>
            </p:sp>
            <p:grpSp>
              <p:nvGrpSpPr>
                <p:cNvPr id="252" name="그룹 251">
                  <a:extLst>
                    <a:ext uri="{FF2B5EF4-FFF2-40B4-BE49-F238E27FC236}">
                      <a16:creationId xmlns:a16="http://schemas.microsoft.com/office/drawing/2014/main" id="{9D0662D6-6793-500B-0339-4B3F7F996F49}"/>
                    </a:ext>
                  </a:extLst>
                </p:cNvPr>
                <p:cNvGrpSpPr/>
                <p:nvPr/>
              </p:nvGrpSpPr>
              <p:grpSpPr>
                <a:xfrm>
                  <a:off x="11531161" y="8510093"/>
                  <a:ext cx="10134325" cy="2592425"/>
                  <a:chOff x="1408885" y="22169991"/>
                  <a:chExt cx="10134325" cy="2592425"/>
                </a:xfrm>
              </p:grpSpPr>
              <p:cxnSp>
                <p:nvCxnSpPr>
                  <p:cNvPr id="258" name="직선 연결선[R] 257">
                    <a:extLst>
                      <a:ext uri="{FF2B5EF4-FFF2-40B4-BE49-F238E27FC236}">
                        <a16:creationId xmlns:a16="http://schemas.microsoft.com/office/drawing/2014/main" id="{FBAE74AE-2F45-24D3-1C2C-F8B4DE7E90CC}"/>
                      </a:ext>
                    </a:extLst>
                  </p:cNvPr>
                  <p:cNvCxnSpPr>
                    <a:cxnSpLocks/>
                    <a:endCxn id="332" idx="3"/>
                  </p:cNvCxnSpPr>
                  <p:nvPr/>
                </p:nvCxnSpPr>
                <p:spPr>
                  <a:xfrm>
                    <a:off x="3117240" y="23332135"/>
                    <a:ext cx="6524399" cy="2404"/>
                  </a:xfrm>
                  <a:prstGeom prst="line">
                    <a:avLst/>
                  </a:prstGeom>
                  <a:ln w="76200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59" name="그룹 1005">
                    <a:extLst>
                      <a:ext uri="{FF2B5EF4-FFF2-40B4-BE49-F238E27FC236}">
                        <a16:creationId xmlns:a16="http://schemas.microsoft.com/office/drawing/2014/main" id="{9D1BBC32-7E42-8525-74FE-A6BC03D53A7C}"/>
                      </a:ext>
                    </a:extLst>
                  </p:cNvPr>
                  <p:cNvGrpSpPr/>
                  <p:nvPr/>
                </p:nvGrpSpPr>
                <p:grpSpPr>
                  <a:xfrm>
                    <a:off x="3306924" y="23210966"/>
                    <a:ext cx="251999" cy="251999"/>
                    <a:chOff x="4322981" y="5699033"/>
                    <a:chExt cx="328944" cy="328944"/>
                  </a:xfrm>
                </p:grpSpPr>
                <p:pic>
                  <p:nvPicPr>
                    <p:cNvPr id="376" name="Object 19">
                      <a:extLst>
                        <a:ext uri="{FF2B5EF4-FFF2-40B4-BE49-F238E27FC236}">
                          <a16:creationId xmlns:a16="http://schemas.microsoft.com/office/drawing/2014/main" id="{1B631405-40E6-27BC-31D3-9D2FE079562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7" cstate="print"/>
                    <a:stretch>
                      <a:fillRect/>
                    </a:stretch>
                  </p:blipFill>
                  <p:spPr>
                    <a:xfrm>
                      <a:off x="4322981" y="5699033"/>
                      <a:ext cx="328944" cy="328944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260" name="그룹 1006">
                    <a:extLst>
                      <a:ext uri="{FF2B5EF4-FFF2-40B4-BE49-F238E27FC236}">
                        <a16:creationId xmlns:a16="http://schemas.microsoft.com/office/drawing/2014/main" id="{9D127BC1-7E08-D251-079C-30945C02A878}"/>
                      </a:ext>
                    </a:extLst>
                  </p:cNvPr>
                  <p:cNvGrpSpPr/>
                  <p:nvPr/>
                </p:nvGrpSpPr>
                <p:grpSpPr>
                  <a:xfrm>
                    <a:off x="5334496" y="23208539"/>
                    <a:ext cx="251999" cy="251999"/>
                    <a:chOff x="7702427" y="5708557"/>
                    <a:chExt cx="328944" cy="328944"/>
                  </a:xfrm>
                </p:grpSpPr>
                <p:pic>
                  <p:nvPicPr>
                    <p:cNvPr id="375" name="Object 24">
                      <a:extLst>
                        <a:ext uri="{FF2B5EF4-FFF2-40B4-BE49-F238E27FC236}">
                          <a16:creationId xmlns:a16="http://schemas.microsoft.com/office/drawing/2014/main" id="{B989377B-D157-87EC-931B-43A4D3F7F6B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8" cstate="print"/>
                    <a:stretch>
                      <a:fillRect/>
                    </a:stretch>
                  </p:blipFill>
                  <p:spPr>
                    <a:xfrm>
                      <a:off x="7702427" y="5708557"/>
                      <a:ext cx="328944" cy="328944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261" name="그룹 1007">
                    <a:extLst>
                      <a:ext uri="{FF2B5EF4-FFF2-40B4-BE49-F238E27FC236}">
                        <a16:creationId xmlns:a16="http://schemas.microsoft.com/office/drawing/2014/main" id="{336C39BC-B86A-7ED4-6493-6D7EBB1E9DB0}"/>
                      </a:ext>
                    </a:extLst>
                  </p:cNvPr>
                  <p:cNvGrpSpPr/>
                  <p:nvPr/>
                </p:nvGrpSpPr>
                <p:grpSpPr>
                  <a:xfrm>
                    <a:off x="7362068" y="23208540"/>
                    <a:ext cx="251999" cy="251999"/>
                    <a:chOff x="11081873" y="5699033"/>
                    <a:chExt cx="328944" cy="328944"/>
                  </a:xfrm>
                </p:grpSpPr>
                <p:pic>
                  <p:nvPicPr>
                    <p:cNvPr id="374" name="Object 29">
                      <a:extLst>
                        <a:ext uri="{FF2B5EF4-FFF2-40B4-BE49-F238E27FC236}">
                          <a16:creationId xmlns:a16="http://schemas.microsoft.com/office/drawing/2014/main" id="{1DD6B11B-2526-340B-F122-A11A1664BE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9" cstate="print"/>
                    <a:stretch>
                      <a:fillRect/>
                    </a:stretch>
                  </p:blipFill>
                  <p:spPr>
                    <a:xfrm>
                      <a:off x="11081873" y="5699033"/>
                      <a:ext cx="328944" cy="328944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262" name="그룹 1008">
                    <a:extLst>
                      <a:ext uri="{FF2B5EF4-FFF2-40B4-BE49-F238E27FC236}">
                        <a16:creationId xmlns:a16="http://schemas.microsoft.com/office/drawing/2014/main" id="{85AC4115-68FC-F794-9325-5D9FFC6D63E2}"/>
                      </a:ext>
                    </a:extLst>
                  </p:cNvPr>
                  <p:cNvGrpSpPr/>
                  <p:nvPr/>
                </p:nvGrpSpPr>
                <p:grpSpPr>
                  <a:xfrm>
                    <a:off x="9389640" y="23208539"/>
                    <a:ext cx="251999" cy="251999"/>
                    <a:chOff x="14461319" y="5708558"/>
                    <a:chExt cx="251999" cy="251999"/>
                  </a:xfrm>
                </p:grpSpPr>
                <p:pic>
                  <p:nvPicPr>
                    <p:cNvPr id="332" name="Object 34">
                      <a:extLst>
                        <a:ext uri="{FF2B5EF4-FFF2-40B4-BE49-F238E27FC236}">
                          <a16:creationId xmlns:a16="http://schemas.microsoft.com/office/drawing/2014/main" id="{BFD88E58-04CA-4475-E3A8-959CF2304CB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0" cstate="print"/>
                    <a:stretch>
                      <a:fillRect/>
                    </a:stretch>
                  </p:blipFill>
                  <p:spPr>
                    <a:xfrm>
                      <a:off x="14461319" y="5708558"/>
                      <a:ext cx="251999" cy="251999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69" name="그림 268">
                    <a:extLst>
                      <a:ext uri="{FF2B5EF4-FFF2-40B4-BE49-F238E27FC236}">
                        <a16:creationId xmlns:a16="http://schemas.microsoft.com/office/drawing/2014/main" id="{B5563685-70E9-D613-1593-67F5F58CE43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1"/>
                  <a:stretch>
                    <a:fillRect/>
                  </a:stretch>
                </p:blipFill>
                <p:spPr>
                  <a:xfrm>
                    <a:off x="2231450" y="22245636"/>
                    <a:ext cx="1201474" cy="1201474"/>
                  </a:xfrm>
                  <a:prstGeom prst="rect">
                    <a:avLst/>
                  </a:prstGeom>
                </p:spPr>
              </p:pic>
              <p:grpSp>
                <p:nvGrpSpPr>
                  <p:cNvPr id="270" name="그룹 269">
                    <a:extLst>
                      <a:ext uri="{FF2B5EF4-FFF2-40B4-BE49-F238E27FC236}">
                        <a16:creationId xmlns:a16="http://schemas.microsoft.com/office/drawing/2014/main" id="{CCD4E2F4-FD6C-2668-730B-29EF01F2FE22}"/>
                      </a:ext>
                    </a:extLst>
                  </p:cNvPr>
                  <p:cNvGrpSpPr/>
                  <p:nvPr/>
                </p:nvGrpSpPr>
                <p:grpSpPr>
                  <a:xfrm>
                    <a:off x="1408885" y="23208539"/>
                    <a:ext cx="4048075" cy="1279737"/>
                    <a:chOff x="885150" y="27006742"/>
                    <a:chExt cx="4048075" cy="1279737"/>
                  </a:xfrm>
                </p:grpSpPr>
                <p:sp>
                  <p:nvSpPr>
                    <p:cNvPr id="310" name="직사각형 309">
                      <a:extLst>
                        <a:ext uri="{FF2B5EF4-FFF2-40B4-BE49-F238E27FC236}">
                          <a16:creationId xmlns:a16="http://schemas.microsoft.com/office/drawing/2014/main" id="{06960EA0-6097-81EF-F49D-69FBC5FCCC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77306" y="27801856"/>
                      <a:ext cx="1863768" cy="108000"/>
                    </a:xfrm>
                    <a:prstGeom prst="rect">
                      <a:avLst/>
                    </a:prstGeom>
                    <a:solidFill>
                      <a:srgbClr val="E33F1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sp>
                  <p:nvSpPr>
                    <p:cNvPr id="311" name="TextBox 310">
                      <a:extLst>
                        <a:ext uri="{FF2B5EF4-FFF2-40B4-BE49-F238E27FC236}">
                          <a16:creationId xmlns:a16="http://schemas.microsoft.com/office/drawing/2014/main" id="{9BB5AAAE-8CBC-18B8-1D05-A42227A694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35983" y="27394455"/>
                      <a:ext cx="2546411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000" dirty="0">
                          <a:solidFill>
                            <a:srgbClr val="E33F1F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어체</a:t>
                      </a:r>
                      <a:r>
                        <a:rPr kumimoji="1" lang="ko-KR" altLang="en-US" sz="2000" dirty="0">
                          <a:solidFill>
                            <a:srgbClr val="E33F1F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 확인</a:t>
                      </a:r>
                      <a:endParaRPr kumimoji="1" lang="ko-Kore-KR" altLang="en-US" sz="2000" dirty="0">
                        <a:solidFill>
                          <a:srgbClr val="E33F1F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312" name="TextBox 311">
                      <a:extLst>
                        <a:ext uri="{FF2B5EF4-FFF2-40B4-BE49-F238E27FC236}">
                          <a16:creationId xmlns:a16="http://schemas.microsoft.com/office/drawing/2014/main" id="{CB352B94-5A6A-F7F2-EBCA-295B988B3B4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85150" y="27917147"/>
                      <a:ext cx="404807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입력 문장의 </a:t>
                      </a:r>
                      <a:r>
                        <a:rPr lang="ko-KR" altLang="en-US" sz="1800" spc="-100" dirty="0" err="1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어체</a:t>
                      </a:r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 확인</a:t>
                      </a:r>
                      <a:endParaRPr lang="ko-Kore-KR" altLang="en-US" sz="1800" spc="-100" dirty="0">
                        <a:solidFill>
                          <a:srgbClr val="1C2F69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grpSp>
                  <p:nvGrpSpPr>
                    <p:cNvPr id="313" name="그룹 1005">
                      <a:extLst>
                        <a:ext uri="{FF2B5EF4-FFF2-40B4-BE49-F238E27FC236}">
                          <a16:creationId xmlns:a16="http://schemas.microsoft.com/office/drawing/2014/main" id="{E042C054-008D-95D2-C518-2ED237986B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783190" y="27006742"/>
                      <a:ext cx="251999" cy="251999"/>
                      <a:chOff x="4322981" y="5699033"/>
                      <a:chExt cx="328944" cy="328944"/>
                    </a:xfrm>
                  </p:grpSpPr>
                  <p:pic>
                    <p:nvPicPr>
                      <p:cNvPr id="314" name="Object 19">
                        <a:extLst>
                          <a:ext uri="{FF2B5EF4-FFF2-40B4-BE49-F238E27FC236}">
                            <a16:creationId xmlns:a16="http://schemas.microsoft.com/office/drawing/2014/main" id="{EA4FB335-4656-201F-536C-1D55CA8DB2F9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7" cstate="print"/>
                      <a:stretch>
                        <a:fillRect/>
                      </a:stretch>
                    </p:blipFill>
                    <p:spPr>
                      <a:xfrm>
                        <a:off x="4322981" y="5699033"/>
                        <a:ext cx="328944" cy="328944"/>
                      </a:xfrm>
                      <a:prstGeom prst="rect">
                        <a:avLst/>
                      </a:prstGeom>
                    </p:spPr>
                  </p:pic>
                </p:grpSp>
              </p:grpSp>
              <p:grpSp>
                <p:nvGrpSpPr>
                  <p:cNvPr id="271" name="그룹 270">
                    <a:extLst>
                      <a:ext uri="{FF2B5EF4-FFF2-40B4-BE49-F238E27FC236}">
                        <a16:creationId xmlns:a16="http://schemas.microsoft.com/office/drawing/2014/main" id="{10A2C15C-FBFE-C46E-C215-30891D75422F}"/>
                      </a:ext>
                    </a:extLst>
                  </p:cNvPr>
                  <p:cNvGrpSpPr/>
                  <p:nvPr/>
                </p:nvGrpSpPr>
                <p:grpSpPr>
                  <a:xfrm>
                    <a:off x="5467564" y="23205680"/>
                    <a:ext cx="4048075" cy="1556736"/>
                    <a:chOff x="4025731" y="27325919"/>
                    <a:chExt cx="4048075" cy="1556736"/>
                  </a:xfrm>
                </p:grpSpPr>
                <p:grpSp>
                  <p:nvGrpSpPr>
                    <p:cNvPr id="305" name="그룹 1007">
                      <a:extLst>
                        <a:ext uri="{FF2B5EF4-FFF2-40B4-BE49-F238E27FC236}">
                          <a16:creationId xmlns:a16="http://schemas.microsoft.com/office/drawing/2014/main" id="{D4FEEB52-97DD-2697-A9B6-18A78E5990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23771" y="27325919"/>
                      <a:ext cx="251999" cy="251999"/>
                      <a:chOff x="11081873" y="5699033"/>
                      <a:chExt cx="328944" cy="328944"/>
                    </a:xfrm>
                  </p:grpSpPr>
                  <p:pic>
                    <p:nvPicPr>
                      <p:cNvPr id="309" name="Object 29">
                        <a:extLst>
                          <a:ext uri="{FF2B5EF4-FFF2-40B4-BE49-F238E27FC236}">
                            <a16:creationId xmlns:a16="http://schemas.microsoft.com/office/drawing/2014/main" id="{25D27598-E8C3-1C1C-530E-3752E58032A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9" cstate="print"/>
                      <a:stretch>
                        <a:fillRect/>
                      </a:stretch>
                    </p:blipFill>
                    <p:spPr>
                      <a:xfrm>
                        <a:off x="11081873" y="5699033"/>
                        <a:ext cx="328944" cy="328944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306" name="직사각형 305">
                      <a:extLst>
                        <a:ext uri="{FF2B5EF4-FFF2-40B4-BE49-F238E27FC236}">
                          <a16:creationId xmlns:a16="http://schemas.microsoft.com/office/drawing/2014/main" id="{210063ED-D4CC-112C-C3DE-21342FDE1D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17887" y="28121033"/>
                      <a:ext cx="1863768" cy="108000"/>
                    </a:xfrm>
                    <a:prstGeom prst="rect">
                      <a:avLst/>
                    </a:prstGeom>
                    <a:solidFill>
                      <a:srgbClr val="358A3B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sp>
                  <p:nvSpPr>
                    <p:cNvPr id="307" name="TextBox 306">
                      <a:extLst>
                        <a:ext uri="{FF2B5EF4-FFF2-40B4-BE49-F238E27FC236}">
                          <a16:creationId xmlns:a16="http://schemas.microsoft.com/office/drawing/2014/main" id="{C238CE10-D26D-22F7-BC0C-D43AA0AADDF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76564" y="27713632"/>
                      <a:ext cx="2546411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ko-KR" altLang="en-US" sz="2000" dirty="0">
                          <a:solidFill>
                            <a:srgbClr val="358A3B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형태소 치환</a:t>
                      </a:r>
                      <a:endParaRPr kumimoji="1" lang="ko-Kore-KR" altLang="en-US" sz="2000" dirty="0">
                        <a:solidFill>
                          <a:srgbClr val="358A3B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308" name="TextBox 307">
                      <a:extLst>
                        <a:ext uri="{FF2B5EF4-FFF2-40B4-BE49-F238E27FC236}">
                          <a16:creationId xmlns:a16="http://schemas.microsoft.com/office/drawing/2014/main" id="{6A4C0E59-05CA-CD1C-11C5-12D6C1B8632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025731" y="28236324"/>
                      <a:ext cx="404807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어말어미</a:t>
                      </a:r>
                      <a:r>
                        <a:rPr lang="en-US" altLang="ko-KR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,</a:t>
                      </a:r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 인칭대명사 등을 사용해</a:t>
                      </a:r>
                      <a:endParaRPr lang="en-US" altLang="ko-KR" sz="1800" spc="-100" dirty="0">
                        <a:solidFill>
                          <a:srgbClr val="1C2F69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  <a:p>
                      <a:pPr algn="ctr"/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원하는 </a:t>
                      </a:r>
                      <a:r>
                        <a:rPr lang="ko-KR" altLang="en-US" sz="1800" spc="-100" dirty="0" err="1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어체로</a:t>
                      </a:r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 변환</a:t>
                      </a:r>
                      <a:endParaRPr lang="ko-Kore-KR" altLang="en-US" sz="1800" spc="-100" dirty="0">
                        <a:solidFill>
                          <a:srgbClr val="1C2F69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</p:grpSp>
              <p:grpSp>
                <p:nvGrpSpPr>
                  <p:cNvPr id="272" name="그룹 271">
                    <a:extLst>
                      <a:ext uri="{FF2B5EF4-FFF2-40B4-BE49-F238E27FC236}">
                        <a16:creationId xmlns:a16="http://schemas.microsoft.com/office/drawing/2014/main" id="{99BE0D78-3311-2DF9-F73C-0F3587F8D354}"/>
                      </a:ext>
                    </a:extLst>
                  </p:cNvPr>
                  <p:cNvGrpSpPr/>
                  <p:nvPr/>
                </p:nvGrpSpPr>
                <p:grpSpPr>
                  <a:xfrm>
                    <a:off x="3439992" y="22169991"/>
                    <a:ext cx="4048075" cy="1287688"/>
                    <a:chOff x="7322972" y="27733049"/>
                    <a:chExt cx="4048075" cy="1287688"/>
                  </a:xfrm>
                </p:grpSpPr>
                <p:grpSp>
                  <p:nvGrpSpPr>
                    <p:cNvPr id="281" name="그룹 1006">
                      <a:extLst>
                        <a:ext uri="{FF2B5EF4-FFF2-40B4-BE49-F238E27FC236}">
                          <a16:creationId xmlns:a16="http://schemas.microsoft.com/office/drawing/2014/main" id="{F2FE703E-6523-0D3F-2E08-9C210F34C50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221011" y="28768738"/>
                      <a:ext cx="251999" cy="251999"/>
                      <a:chOff x="7702427" y="5708557"/>
                      <a:chExt cx="328944" cy="328944"/>
                    </a:xfrm>
                  </p:grpSpPr>
                  <p:pic>
                    <p:nvPicPr>
                      <p:cNvPr id="286" name="Object 24">
                        <a:extLst>
                          <a:ext uri="{FF2B5EF4-FFF2-40B4-BE49-F238E27FC236}">
                            <a16:creationId xmlns:a16="http://schemas.microsoft.com/office/drawing/2014/main" id="{26035963-BA1C-1059-1A1E-AA65AC02FD5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8" cstate="print"/>
                      <a:stretch>
                        <a:fillRect/>
                      </a:stretch>
                    </p:blipFill>
                    <p:spPr>
                      <a:xfrm>
                        <a:off x="7702427" y="5708557"/>
                        <a:ext cx="328944" cy="328944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282" name="직사각형 281">
                      <a:extLst>
                        <a:ext uri="{FF2B5EF4-FFF2-40B4-BE49-F238E27FC236}">
                          <a16:creationId xmlns:a16="http://schemas.microsoft.com/office/drawing/2014/main" id="{2539EAE6-5937-F172-8976-3D2F2C90EB82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8415126" y="28113742"/>
                      <a:ext cx="1863768" cy="108000"/>
                    </a:xfrm>
                    <a:prstGeom prst="rect">
                      <a:avLst/>
                    </a:prstGeom>
                    <a:solidFill>
                      <a:srgbClr val="2FA59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sp>
                  <p:nvSpPr>
                    <p:cNvPr id="284" name="TextBox 283">
                      <a:extLst>
                        <a:ext uri="{FF2B5EF4-FFF2-40B4-BE49-F238E27FC236}">
                          <a16:creationId xmlns:a16="http://schemas.microsoft.com/office/drawing/2014/main" id="{7BC6BA95-F291-E513-12D4-E33023AB0C1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73806" y="28229033"/>
                      <a:ext cx="2546411" cy="4001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000" dirty="0">
                          <a:solidFill>
                            <a:srgbClr val="2FA59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형태소</a:t>
                      </a:r>
                      <a:r>
                        <a:rPr kumimoji="1" lang="ko-KR" altLang="en-US" sz="2000" dirty="0">
                          <a:solidFill>
                            <a:srgbClr val="2FA59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 단위로 분석</a:t>
                      </a:r>
                      <a:endParaRPr kumimoji="1" lang="ko-Kore-KR" altLang="en-US" sz="2000" dirty="0">
                        <a:solidFill>
                          <a:srgbClr val="2FA599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285" name="TextBox 284">
                      <a:extLst>
                        <a:ext uri="{FF2B5EF4-FFF2-40B4-BE49-F238E27FC236}">
                          <a16:creationId xmlns:a16="http://schemas.microsoft.com/office/drawing/2014/main" id="{84E9FDDD-B275-7E30-6B36-8B6863DDAB9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22972" y="27733049"/>
                      <a:ext cx="4048075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ko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입력 문장을 형태소 단위로 분리 및 분석</a:t>
                      </a:r>
                      <a:endParaRPr lang="ko-Kore-KR" altLang="en-US" sz="1800" spc="-100" dirty="0">
                        <a:solidFill>
                          <a:srgbClr val="1C2F69"/>
                        </a:solidFill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</p:grpSp>
              <p:grpSp>
                <p:nvGrpSpPr>
                  <p:cNvPr id="273" name="그룹 272">
                    <a:extLst>
                      <a:ext uri="{FF2B5EF4-FFF2-40B4-BE49-F238E27FC236}">
                        <a16:creationId xmlns:a16="http://schemas.microsoft.com/office/drawing/2014/main" id="{4282839A-2415-610A-918B-5D51CC9BBCF6}"/>
                      </a:ext>
                    </a:extLst>
                  </p:cNvPr>
                  <p:cNvGrpSpPr/>
                  <p:nvPr/>
                </p:nvGrpSpPr>
                <p:grpSpPr>
                  <a:xfrm>
                    <a:off x="7495135" y="22177282"/>
                    <a:ext cx="4048075" cy="1287688"/>
                    <a:chOff x="11444507" y="25058551"/>
                    <a:chExt cx="4048075" cy="1287688"/>
                  </a:xfrm>
                </p:grpSpPr>
                <p:grpSp>
                  <p:nvGrpSpPr>
                    <p:cNvPr id="274" name="그룹 1008">
                      <a:extLst>
                        <a:ext uri="{FF2B5EF4-FFF2-40B4-BE49-F238E27FC236}">
                          <a16:creationId xmlns:a16="http://schemas.microsoft.com/office/drawing/2014/main" id="{D7CF6E4F-B7CE-FF7B-B24C-0A50A4A0F0B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342546" y="26094240"/>
                      <a:ext cx="251999" cy="251999"/>
                      <a:chOff x="14461319" y="5708558"/>
                      <a:chExt cx="251999" cy="251999"/>
                    </a:xfrm>
                  </p:grpSpPr>
                  <p:pic>
                    <p:nvPicPr>
                      <p:cNvPr id="280" name="Object 34">
                        <a:extLst>
                          <a:ext uri="{FF2B5EF4-FFF2-40B4-BE49-F238E27FC236}">
                            <a16:creationId xmlns:a16="http://schemas.microsoft.com/office/drawing/2014/main" id="{C14675A9-DD0B-D49C-E70D-AF70A410F78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0" cstate="print"/>
                      <a:stretch>
                        <a:fillRect/>
                      </a:stretch>
                    </p:blipFill>
                    <p:spPr>
                      <a:xfrm>
                        <a:off x="14461319" y="5708558"/>
                        <a:ext cx="251999" cy="251999"/>
                      </a:xfrm>
                      <a:prstGeom prst="rect">
                        <a:avLst/>
                      </a:prstGeom>
                    </p:spPr>
                  </p:pic>
                </p:grpSp>
                <p:grpSp>
                  <p:nvGrpSpPr>
                    <p:cNvPr id="275" name="그룹 274">
                      <a:extLst>
                        <a:ext uri="{FF2B5EF4-FFF2-40B4-BE49-F238E27FC236}">
                          <a16:creationId xmlns:a16="http://schemas.microsoft.com/office/drawing/2014/main" id="{9361D8BD-058B-8F28-8DC6-C7283BE33D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444507" y="25058551"/>
                      <a:ext cx="4048075" cy="896094"/>
                      <a:chOff x="7322972" y="27733049"/>
                      <a:chExt cx="4048075" cy="896094"/>
                    </a:xfrm>
                  </p:grpSpPr>
                  <p:sp>
                    <p:nvSpPr>
                      <p:cNvPr id="277" name="직사각형 276">
                        <a:extLst>
                          <a:ext uri="{FF2B5EF4-FFF2-40B4-BE49-F238E27FC236}">
                            <a16:creationId xmlns:a16="http://schemas.microsoft.com/office/drawing/2014/main" id="{9FC9E0F7-A9F9-54B0-9FF4-FE985BD4B39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8415126" y="28113742"/>
                        <a:ext cx="1863768" cy="108000"/>
                      </a:xfrm>
                      <a:prstGeom prst="rect">
                        <a:avLst/>
                      </a:prstGeom>
                      <a:solidFill>
                        <a:srgbClr val="FFB352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ko-Kore-KR" altLang="en-US"/>
                      </a:p>
                    </p:txBody>
                  </p:sp>
                  <p:sp>
                    <p:nvSpPr>
                      <p:cNvPr id="278" name="TextBox 277">
                        <a:extLst>
                          <a:ext uri="{FF2B5EF4-FFF2-40B4-BE49-F238E27FC236}">
                            <a16:creationId xmlns:a16="http://schemas.microsoft.com/office/drawing/2014/main" id="{94FABB57-1EC2-E984-AEDE-11960F17ABC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073806" y="28229033"/>
                        <a:ext cx="2546411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kumimoji="1" lang="ko-KR" altLang="en-US" sz="2000" dirty="0">
                            <a:solidFill>
                              <a:srgbClr val="FFB352"/>
                            </a:solidFill>
                            <a:latin typeface="MaruBuri Regular" panose="020B0600000101010101" pitchFamily="34" charset="-127"/>
                            <a:ea typeface="MaruBuri Regular" panose="020B0600000101010101" pitchFamily="34" charset="-127"/>
                          </a:rPr>
                          <a:t>결과</a:t>
                        </a:r>
                        <a:endParaRPr kumimoji="1" lang="ko-Kore-KR" altLang="en-US" sz="2000" dirty="0">
                          <a:solidFill>
                            <a:srgbClr val="FFB352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endParaRPr>
                      </a:p>
                    </p:txBody>
                  </p:sp>
                  <p:sp>
                    <p:nvSpPr>
                      <p:cNvPr id="279" name="TextBox 278">
                        <a:extLst>
                          <a:ext uri="{FF2B5EF4-FFF2-40B4-BE49-F238E27FC236}">
                            <a16:creationId xmlns:a16="http://schemas.microsoft.com/office/drawing/2014/main" id="{C76F9C8D-E75A-2DE3-8D48-3A6DC773CC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322972" y="27733049"/>
                        <a:ext cx="4048075" cy="3693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ko-KR" altLang="en-US" sz="1800" spc="-100" dirty="0">
                            <a:solidFill>
                              <a:srgbClr val="1C2F69"/>
                            </a:solidFill>
                            <a:latin typeface="MaruBuri Regular" panose="020B0600000101010101" pitchFamily="34" charset="-127"/>
                            <a:ea typeface="MaruBuri Regular" panose="020B0600000101010101" pitchFamily="34" charset="-127"/>
                          </a:rPr>
                          <a:t>분리된 문장 결합</a:t>
                        </a:r>
                        <a:endParaRPr lang="ko-Kore-KR" altLang="en-US" sz="1800" spc="-100" dirty="0">
                          <a:solidFill>
                            <a:srgbClr val="1C2F69"/>
                          </a:solidFill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endParaRPr>
                      </a:p>
                    </p:txBody>
                  </p:sp>
                </p:grpSp>
              </p:grpSp>
            </p:grpSp>
          </p:grpSp>
        </p:grpSp>
      </p:grpSp>
      <p:grpSp>
        <p:nvGrpSpPr>
          <p:cNvPr id="435" name="그룹 434">
            <a:extLst>
              <a:ext uri="{FF2B5EF4-FFF2-40B4-BE49-F238E27FC236}">
                <a16:creationId xmlns:a16="http://schemas.microsoft.com/office/drawing/2014/main" id="{75343336-BC51-8043-663D-971FCFC4A808}"/>
              </a:ext>
            </a:extLst>
          </p:cNvPr>
          <p:cNvGrpSpPr/>
          <p:nvPr/>
        </p:nvGrpSpPr>
        <p:grpSpPr>
          <a:xfrm>
            <a:off x="493159" y="16761116"/>
            <a:ext cx="10013263" cy="12502071"/>
            <a:chOff x="10842119" y="12426097"/>
            <a:chExt cx="10013263" cy="12502071"/>
          </a:xfrm>
        </p:grpSpPr>
        <p:sp>
          <p:nvSpPr>
            <p:cNvPr id="436" name="모서리가 둥근 직사각형 435">
              <a:extLst>
                <a:ext uri="{FF2B5EF4-FFF2-40B4-BE49-F238E27FC236}">
                  <a16:creationId xmlns:a16="http://schemas.microsoft.com/office/drawing/2014/main" id="{501C6D86-B0E4-FE54-95AE-E6111902D710}"/>
                </a:ext>
              </a:extLst>
            </p:cNvPr>
            <p:cNvSpPr/>
            <p:nvPr/>
          </p:nvSpPr>
          <p:spPr>
            <a:xfrm>
              <a:off x="10842119" y="12426097"/>
              <a:ext cx="10013263" cy="1250207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437" name="그룹 436">
              <a:extLst>
                <a:ext uri="{FF2B5EF4-FFF2-40B4-BE49-F238E27FC236}">
                  <a16:creationId xmlns:a16="http://schemas.microsoft.com/office/drawing/2014/main" id="{FE5974AE-5497-FEB4-3F5C-81B2DE0D9B76}"/>
                </a:ext>
              </a:extLst>
            </p:cNvPr>
            <p:cNvGrpSpPr/>
            <p:nvPr/>
          </p:nvGrpSpPr>
          <p:grpSpPr>
            <a:xfrm>
              <a:off x="11361938" y="13013479"/>
              <a:ext cx="8751921" cy="11914689"/>
              <a:chOff x="10309172" y="313484"/>
              <a:chExt cx="8751921" cy="11914689"/>
            </a:xfrm>
          </p:grpSpPr>
          <p:sp>
            <p:nvSpPr>
              <p:cNvPr id="438" name="Google Shape;67;p13">
                <a:extLst>
                  <a:ext uri="{FF2B5EF4-FFF2-40B4-BE49-F238E27FC236}">
                    <a16:creationId xmlns:a16="http://schemas.microsoft.com/office/drawing/2014/main" id="{A193DEBE-A8A2-DB3B-7C21-0E492CECF7D5}"/>
                  </a:ext>
                </a:extLst>
              </p:cNvPr>
              <p:cNvSpPr/>
              <p:nvPr/>
            </p:nvSpPr>
            <p:spPr>
              <a:xfrm>
                <a:off x="11072372" y="314684"/>
                <a:ext cx="5653909" cy="7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38100" lvl="0">
                  <a:buClr>
                    <a:schemeClr val="dk1"/>
                  </a:buClr>
                  <a:buSzPts val="3000"/>
                </a:pPr>
                <a:r>
                  <a:rPr lang="ko-KR" altLang="en-US" sz="4800" dirty="0">
                    <a:solidFill>
                      <a:srgbClr val="8C8EC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Comfortaa"/>
                  </a:rPr>
                  <a:t>제품 비교 분석</a:t>
                </a:r>
                <a:endParaRPr sz="4800" dirty="0">
                  <a:solidFill>
                    <a:srgbClr val="8C8EC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endParaRPr>
              </a:p>
            </p:txBody>
          </p:sp>
          <p:sp>
            <p:nvSpPr>
              <p:cNvPr id="439" name="모서리가 둥근 직사각형 438">
                <a:extLst>
                  <a:ext uri="{FF2B5EF4-FFF2-40B4-BE49-F238E27FC236}">
                    <a16:creationId xmlns:a16="http://schemas.microsoft.com/office/drawing/2014/main" id="{D4658F72-CC5D-81DF-E3F7-950EFCFBFC02}"/>
                  </a:ext>
                </a:extLst>
              </p:cNvPr>
              <p:cNvSpPr/>
              <p:nvPr/>
            </p:nvSpPr>
            <p:spPr>
              <a:xfrm>
                <a:off x="10309172" y="313484"/>
                <a:ext cx="763200" cy="763200"/>
              </a:xfrm>
              <a:prstGeom prst="roundRect">
                <a:avLst/>
              </a:prstGeom>
              <a:solidFill>
                <a:srgbClr val="9FA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4800" dirty="0"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</a:t>
                </a:r>
                <a:endParaRPr kumimoji="1" lang="ko-Kore-KR" altLang="en-US" sz="4800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440" name="TextBox 439">
                <a:extLst>
                  <a:ext uri="{FF2B5EF4-FFF2-40B4-BE49-F238E27FC236}">
                    <a16:creationId xmlns:a16="http://schemas.microsoft.com/office/drawing/2014/main" id="{93896256-2202-6986-C085-11CFB08C62BD}"/>
                  </a:ext>
                </a:extLst>
              </p:cNvPr>
              <p:cNvSpPr txBox="1"/>
              <p:nvPr/>
            </p:nvSpPr>
            <p:spPr>
              <a:xfrm>
                <a:off x="10690772" y="1157815"/>
                <a:ext cx="3207116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lvl="0" indent="-457200" algn="just">
                  <a:lnSpc>
                    <a:spcPct val="115000"/>
                  </a:lnSpc>
                  <a:spcAft>
                    <a:spcPts val="600"/>
                  </a:spcAft>
                  <a:buSzPts val="2900"/>
                  <a:buFont typeface="Wingdings" pitchFamily="2" charset="2"/>
                  <a:buChar char="§"/>
                </a:pP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 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-&gt;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영 번역</a:t>
                </a:r>
                <a:endParaRPr lang="en-US" altLang="ko-KR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grpSp>
            <p:nvGrpSpPr>
              <p:cNvPr id="441" name="그룹 440">
                <a:extLst>
                  <a:ext uri="{FF2B5EF4-FFF2-40B4-BE49-F238E27FC236}">
                    <a16:creationId xmlns:a16="http://schemas.microsoft.com/office/drawing/2014/main" id="{B556190A-ED13-6707-4C42-88AE436DF642}"/>
                  </a:ext>
                </a:extLst>
              </p:cNvPr>
              <p:cNvGrpSpPr/>
              <p:nvPr/>
            </p:nvGrpSpPr>
            <p:grpSpPr>
              <a:xfrm>
                <a:off x="11059966" y="1851442"/>
                <a:ext cx="8001127" cy="4856279"/>
                <a:chOff x="11074948" y="13674842"/>
                <a:chExt cx="8001127" cy="4856279"/>
              </a:xfrm>
            </p:grpSpPr>
            <p:sp>
              <p:nvSpPr>
                <p:cNvPr id="473" name="TextBox 472">
                  <a:extLst>
                    <a:ext uri="{FF2B5EF4-FFF2-40B4-BE49-F238E27FC236}">
                      <a16:creationId xmlns:a16="http://schemas.microsoft.com/office/drawing/2014/main" id="{778CD72C-DD20-B3FD-B407-C5AA7C468575}"/>
                    </a:ext>
                  </a:extLst>
                </p:cNvPr>
                <p:cNvSpPr txBox="1"/>
                <p:nvPr/>
              </p:nvSpPr>
              <p:spPr>
                <a:xfrm>
                  <a:off x="11238268" y="13841991"/>
                  <a:ext cx="932584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ore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번역기</a:t>
                  </a:r>
                </a:p>
              </p:txBody>
            </p:sp>
            <p:sp>
              <p:nvSpPr>
                <p:cNvPr id="474" name="TextBox 473">
                  <a:extLst>
                    <a:ext uri="{FF2B5EF4-FFF2-40B4-BE49-F238E27FC236}">
                      <a16:creationId xmlns:a16="http://schemas.microsoft.com/office/drawing/2014/main" id="{F4C84199-1799-0F88-0A8F-C6D2944608CC}"/>
                    </a:ext>
                  </a:extLst>
                </p:cNvPr>
                <p:cNvSpPr txBox="1"/>
                <p:nvPr/>
              </p:nvSpPr>
              <p:spPr>
                <a:xfrm>
                  <a:off x="12372548" y="13841828"/>
                  <a:ext cx="128090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ore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번역</a:t>
                  </a:r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 결과</a:t>
                  </a:r>
                  <a:endPara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75" name="TextBox 474">
                  <a:extLst>
                    <a:ext uri="{FF2B5EF4-FFF2-40B4-BE49-F238E27FC236}">
                      <a16:creationId xmlns:a16="http://schemas.microsoft.com/office/drawing/2014/main" id="{A8839CCA-A9C8-26C4-7402-2E9747CD7276}"/>
                    </a:ext>
                  </a:extLst>
                </p:cNvPr>
                <p:cNvSpPr txBox="1"/>
                <p:nvPr/>
              </p:nvSpPr>
              <p:spPr>
                <a:xfrm>
                  <a:off x="18042643" y="13841849"/>
                  <a:ext cx="932584" cy="4000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정확성</a:t>
                  </a:r>
                  <a:endPara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cxnSp>
              <p:nvCxnSpPr>
                <p:cNvPr id="476" name="직선 연결선[R] 475">
                  <a:extLst>
                    <a:ext uri="{FF2B5EF4-FFF2-40B4-BE49-F238E27FC236}">
                      <a16:creationId xmlns:a16="http://schemas.microsoft.com/office/drawing/2014/main" id="{FED8E432-55F4-7539-3C56-87476E6582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38267" y="13674842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7" name="직선 연결선[R] 476">
                  <a:extLst>
                    <a:ext uri="{FF2B5EF4-FFF2-40B4-BE49-F238E27FC236}">
                      <a16:creationId xmlns:a16="http://schemas.microsoft.com/office/drawing/2014/main" id="{70AA8312-6642-BFDC-D064-98A9D0D429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38267" y="14400560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8" name="TextBox 477">
                  <a:extLst>
                    <a:ext uri="{FF2B5EF4-FFF2-40B4-BE49-F238E27FC236}">
                      <a16:creationId xmlns:a16="http://schemas.microsoft.com/office/drawing/2014/main" id="{B06246F4-A6C5-F954-DB1A-D424176B3605}"/>
                    </a:ext>
                  </a:extLst>
                </p:cNvPr>
                <p:cNvSpPr txBox="1"/>
                <p:nvPr/>
              </p:nvSpPr>
              <p:spPr>
                <a:xfrm>
                  <a:off x="11137419" y="14572490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input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79" name="TextBox 478">
                  <a:extLst>
                    <a:ext uri="{FF2B5EF4-FFF2-40B4-BE49-F238E27FC236}">
                      <a16:creationId xmlns:a16="http://schemas.microsoft.com/office/drawing/2014/main" id="{80296023-67C4-FB0A-3E19-0E38F3617D90}"/>
                    </a:ext>
                  </a:extLst>
                </p:cNvPr>
                <p:cNvSpPr txBox="1"/>
                <p:nvPr/>
              </p:nvSpPr>
              <p:spPr>
                <a:xfrm>
                  <a:off x="12372548" y="14572490"/>
                  <a:ext cx="324425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교횐 지금 축제의 분위기다</a:t>
                  </a:r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.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80" name="TextBox 479">
                  <a:extLst>
                    <a:ext uri="{FF2B5EF4-FFF2-40B4-BE49-F238E27FC236}">
                      <a16:creationId xmlns:a16="http://schemas.microsoft.com/office/drawing/2014/main" id="{BD8ACEAB-6B85-09D0-175B-CEC7C83F8D1E}"/>
                    </a:ext>
                  </a:extLst>
                </p:cNvPr>
                <p:cNvSpPr txBox="1"/>
                <p:nvPr/>
              </p:nvSpPr>
              <p:spPr>
                <a:xfrm>
                  <a:off x="17941794" y="14572490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-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cxnSp>
              <p:nvCxnSpPr>
                <p:cNvPr id="481" name="직선 연결선[R] 480">
                  <a:extLst>
                    <a:ext uri="{FF2B5EF4-FFF2-40B4-BE49-F238E27FC236}">
                      <a16:creationId xmlns:a16="http://schemas.microsoft.com/office/drawing/2014/main" id="{6538ED09-43F9-5C83-A7C3-9E5013CCFC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38267" y="15129242"/>
                  <a:ext cx="7736960" cy="8364"/>
                </a:xfrm>
                <a:prstGeom prst="line">
                  <a:avLst/>
                </a:prstGeom>
                <a:ln w="28575"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2" name="TextBox 481">
                  <a:extLst>
                    <a:ext uri="{FF2B5EF4-FFF2-40B4-BE49-F238E27FC236}">
                      <a16:creationId xmlns:a16="http://schemas.microsoft.com/office/drawing/2014/main" id="{85B2A000-B922-1311-AC96-7628534A4772}"/>
                    </a:ext>
                  </a:extLst>
                </p:cNvPr>
                <p:cNvSpPr txBox="1"/>
                <p:nvPr/>
              </p:nvSpPr>
              <p:spPr>
                <a:xfrm>
                  <a:off x="12372548" y="15355334"/>
                  <a:ext cx="459891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2000" dirty="0"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The church is now in a festive mood.</a:t>
                  </a:r>
                  <a:endParaRPr lang="ko-Kore-KR" altLang="en-US" sz="2000" dirty="0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grpSp>
              <p:nvGrpSpPr>
                <p:cNvPr id="483" name="그룹 482">
                  <a:extLst>
                    <a:ext uri="{FF2B5EF4-FFF2-40B4-BE49-F238E27FC236}">
                      <a16:creationId xmlns:a16="http://schemas.microsoft.com/office/drawing/2014/main" id="{24C65E1F-1006-EBF4-19BD-06CB80FC1EE5}"/>
                    </a:ext>
                  </a:extLst>
                </p:cNvPr>
                <p:cNvGrpSpPr/>
                <p:nvPr/>
              </p:nvGrpSpPr>
              <p:grpSpPr>
                <a:xfrm>
                  <a:off x="11346171" y="15197647"/>
                  <a:ext cx="716775" cy="715483"/>
                  <a:chOff x="11511237" y="18697303"/>
                  <a:chExt cx="716775" cy="715483"/>
                </a:xfrm>
              </p:grpSpPr>
              <p:sp>
                <p:nvSpPr>
                  <p:cNvPr id="500" name="타원 499">
                    <a:extLst>
                      <a:ext uri="{FF2B5EF4-FFF2-40B4-BE49-F238E27FC236}">
                        <a16:creationId xmlns:a16="http://schemas.microsoft.com/office/drawing/2014/main" id="{F65BC3BC-5392-B94C-C488-9E8D90D58D3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511237" y="18697303"/>
                    <a:ext cx="716775" cy="715483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 dirty="0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pic>
                <p:nvPicPr>
                  <p:cNvPr id="501" name="그림 500">
                    <a:extLst>
                      <a:ext uri="{FF2B5EF4-FFF2-40B4-BE49-F238E27FC236}">
                        <a16:creationId xmlns:a16="http://schemas.microsoft.com/office/drawing/2014/main" id="{016988CC-0027-EC03-5083-933B07A14A9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11566521" y="18749659"/>
                    <a:ext cx="611874" cy="61077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84" name="그림 483">
                  <a:extLst>
                    <a:ext uri="{FF2B5EF4-FFF2-40B4-BE49-F238E27FC236}">
                      <a16:creationId xmlns:a16="http://schemas.microsoft.com/office/drawing/2014/main" id="{05C9428E-2DE5-7C58-CEDC-73D263544C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8306231" y="15350936"/>
                  <a:ext cx="405409" cy="404508"/>
                </a:xfrm>
                <a:prstGeom prst="rect">
                  <a:avLst/>
                </a:prstGeom>
              </p:spPr>
            </p:pic>
            <p:sp>
              <p:nvSpPr>
                <p:cNvPr id="485" name="TextBox 484">
                  <a:extLst>
                    <a:ext uri="{FF2B5EF4-FFF2-40B4-BE49-F238E27FC236}">
                      <a16:creationId xmlns:a16="http://schemas.microsoft.com/office/drawing/2014/main" id="{5504D33A-036D-C05F-4D4A-7E5E2C0EAA0B}"/>
                    </a:ext>
                  </a:extLst>
                </p:cNvPr>
                <p:cNvSpPr txBox="1"/>
                <p:nvPr/>
              </p:nvSpPr>
              <p:spPr>
                <a:xfrm>
                  <a:off x="12372547" y="16189842"/>
                  <a:ext cx="459891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It's a festive mood right now.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86" name="TextBox 485">
                  <a:extLst>
                    <a:ext uri="{FF2B5EF4-FFF2-40B4-BE49-F238E27FC236}">
                      <a16:creationId xmlns:a16="http://schemas.microsoft.com/office/drawing/2014/main" id="{00BAD220-43AC-1330-623A-B5BAF7D410F4}"/>
                    </a:ext>
                  </a:extLst>
                </p:cNvPr>
                <p:cNvSpPr txBox="1"/>
                <p:nvPr/>
              </p:nvSpPr>
              <p:spPr>
                <a:xfrm>
                  <a:off x="12372547" y="17024350"/>
                  <a:ext cx="486805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It is the atmosphere of the festival now.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87" name="TextBox 486">
                  <a:extLst>
                    <a:ext uri="{FF2B5EF4-FFF2-40B4-BE49-F238E27FC236}">
                      <a16:creationId xmlns:a16="http://schemas.microsoft.com/office/drawing/2014/main" id="{B8CFA5FA-61B4-5049-F9D9-9CF3EF87067E}"/>
                    </a:ext>
                  </a:extLst>
                </p:cNvPr>
                <p:cNvSpPr txBox="1"/>
                <p:nvPr/>
              </p:nvSpPr>
              <p:spPr>
                <a:xfrm>
                  <a:off x="12372547" y="17858858"/>
                  <a:ext cx="556924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The church is in the mood of the festival now.</a:t>
                  </a:r>
                  <a:r>
                    <a:rPr lang="ko-Kore-KR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grpSp>
              <p:nvGrpSpPr>
                <p:cNvPr id="488" name="그룹 487">
                  <a:extLst>
                    <a:ext uri="{FF2B5EF4-FFF2-40B4-BE49-F238E27FC236}">
                      <a16:creationId xmlns:a16="http://schemas.microsoft.com/office/drawing/2014/main" id="{9373824C-0E6D-EB1A-7575-D395794B3E39}"/>
                    </a:ext>
                  </a:extLst>
                </p:cNvPr>
                <p:cNvGrpSpPr/>
                <p:nvPr/>
              </p:nvGrpSpPr>
              <p:grpSpPr>
                <a:xfrm>
                  <a:off x="11346171" y="16032155"/>
                  <a:ext cx="716775" cy="715483"/>
                  <a:chOff x="11445923" y="16947343"/>
                  <a:chExt cx="716775" cy="715483"/>
                </a:xfrm>
              </p:grpSpPr>
              <p:sp>
                <p:nvSpPr>
                  <p:cNvPr id="498" name="타원 497">
                    <a:extLst>
                      <a:ext uri="{FF2B5EF4-FFF2-40B4-BE49-F238E27FC236}">
                        <a16:creationId xmlns:a16="http://schemas.microsoft.com/office/drawing/2014/main" id="{0F00DA59-274A-2BE7-3A58-3240F01734E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445923" y="16947343"/>
                    <a:ext cx="716775" cy="715483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pic>
                <p:nvPicPr>
                  <p:cNvPr id="499" name="그림 498" descr="텍스트, 표지판, 벡터그래픽이(가) 표시된 사진&#10;&#10;자동 생성된 설명">
                    <a:extLst>
                      <a:ext uri="{FF2B5EF4-FFF2-40B4-BE49-F238E27FC236}">
                        <a16:creationId xmlns:a16="http://schemas.microsoft.com/office/drawing/2014/main" id="{8204CF4B-E46D-41EC-0580-DA6BDDD448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11549557" y="17051367"/>
                    <a:ext cx="509506" cy="50858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89" name="그룹 488">
                  <a:extLst>
                    <a:ext uri="{FF2B5EF4-FFF2-40B4-BE49-F238E27FC236}">
                      <a16:creationId xmlns:a16="http://schemas.microsoft.com/office/drawing/2014/main" id="{96B2D23A-1BD2-FDA4-683D-27791C09B150}"/>
                    </a:ext>
                  </a:extLst>
                </p:cNvPr>
                <p:cNvGrpSpPr/>
                <p:nvPr/>
              </p:nvGrpSpPr>
              <p:grpSpPr>
                <a:xfrm>
                  <a:off x="11346171" y="16866663"/>
                  <a:ext cx="716775" cy="715483"/>
                  <a:chOff x="11445923" y="17781851"/>
                  <a:chExt cx="716775" cy="715483"/>
                </a:xfrm>
              </p:grpSpPr>
              <p:grpSp>
                <p:nvGrpSpPr>
                  <p:cNvPr id="494" name="그룹 493">
                    <a:extLst>
                      <a:ext uri="{FF2B5EF4-FFF2-40B4-BE49-F238E27FC236}">
                        <a16:creationId xmlns:a16="http://schemas.microsoft.com/office/drawing/2014/main" id="{3FE09FDA-3F6C-4F0F-1B16-83DC8248171E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1447214" y="17781851"/>
                    <a:ext cx="715484" cy="715483"/>
                    <a:chOff x="12148712" y="12166930"/>
                    <a:chExt cx="1040400" cy="1040400"/>
                  </a:xfrm>
                </p:grpSpPr>
                <p:sp>
                  <p:nvSpPr>
                    <p:cNvPr id="496" name="타원 495">
                      <a:extLst>
                        <a:ext uri="{FF2B5EF4-FFF2-40B4-BE49-F238E27FC236}">
                          <a16:creationId xmlns:a16="http://schemas.microsoft.com/office/drawing/2014/main" id="{FF8D4C49-B7C7-4117-9DBF-02BB05435E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48712" y="12166930"/>
                      <a:ext cx="1040400" cy="1040400"/>
                    </a:xfrm>
                    <a:prstGeom prst="ellipse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497" name="타원 496">
                      <a:extLst>
                        <a:ext uri="{FF2B5EF4-FFF2-40B4-BE49-F238E27FC236}">
                          <a16:creationId xmlns:a16="http://schemas.microsoft.com/office/drawing/2014/main" id="{3220BFD9-BE14-7E0D-EE97-C7C232C665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76511" y="12288867"/>
                      <a:ext cx="784800" cy="784800"/>
                    </a:xfrm>
                    <a:prstGeom prst="ellipse">
                      <a:avLst/>
                    </a:prstGeom>
                    <a:solidFill>
                      <a:srgbClr val="34364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</p:grpSp>
              <p:pic>
                <p:nvPicPr>
                  <p:cNvPr id="495" name="그림 494" descr="텍스트, 클립아트이(가) 표시된 사진&#10;&#10;자동 생성된 설명">
                    <a:extLst>
                      <a:ext uri="{FF2B5EF4-FFF2-40B4-BE49-F238E27FC236}">
                        <a16:creationId xmlns:a16="http://schemas.microsoft.com/office/drawing/2014/main" id="{A3DA9DB6-F04B-4143-EF5C-5A11627D6B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BEBA8EAE-BF5A-486C-A8C5-ECC9F3942E4B}">
                        <a14:imgProps xmlns:a14="http://schemas.microsoft.com/office/drawing/2010/main">
                          <a14:imgLayer r:embed="rId11">
                            <a14:imgEffect>
                              <a14:backgroundRemoval t="10000" b="90000" l="10000" r="90000">
                                <a14:foregroundMark x1="44359" y1="71429" x2="44359" y2="71429"/>
                                <a14:foregroundMark x1="64359" y1="64416" x2="64359" y2="64416"/>
                                <a14:foregroundMark x1="36410" y1="38182" x2="36410" y2="38182"/>
                                <a14:foregroundMark x1="43077" y1="39740" x2="43077" y2="39740"/>
                                <a14:backgroundMark x1="22821" y1="43636" x2="22821" y2="43636"/>
                                <a14:backgroundMark x1="60513" y1="43896" x2="60513" y2="43896"/>
                                <a14:backgroundMark x1="61026" y1="44416" x2="61026" y2="44416"/>
                                <a14:backgroundMark x1="41282" y1="61818" x2="41282" y2="61818"/>
                                <a14:backgroundMark x1="42308" y1="62597" x2="42308" y2="62597"/>
                                <a14:backgroundMark x1="47692" y1="61558" x2="47692" y2="61558"/>
                                <a14:backgroundMark x1="60256" y1="61039" x2="60256" y2="61039"/>
                                <a14:backgroundMark x1="61026" y1="60519" x2="61026" y2="60519"/>
                                <a14:backgroundMark x1="47949" y1="45455" x2="47949" y2="45455"/>
                                <a14:backgroundMark x1="48205" y1="43117" x2="48205" y2="43117"/>
                                <a14:backgroundMark x1="36410" y1="29870" x2="36410" y2="29870"/>
                                <a14:backgroundMark x1="34872" y1="38442" x2="34872" y2="38442"/>
                                <a14:backgroundMark x1="34615" y1="38701" x2="34615" y2="38701"/>
                                <a14:backgroundMark x1="34872" y1="38961" x2="34872" y2="38961"/>
                                <a14:backgroundMark x1="35385" y1="38701" x2="35385" y2="38701"/>
                                <a14:backgroundMark x1="35385" y1="38701" x2="35385" y2="38701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445923" y="17784623"/>
                    <a:ext cx="716775" cy="70574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90" name="그림 489">
                  <a:extLst>
                    <a:ext uri="{FF2B5EF4-FFF2-40B4-BE49-F238E27FC236}">
                      <a16:creationId xmlns:a16="http://schemas.microsoft.com/office/drawing/2014/main" id="{82FAE205-F284-0531-81C9-CBC64224B0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1074948" y="17586705"/>
                  <a:ext cx="1259220" cy="944416"/>
                </a:xfrm>
                <a:prstGeom prst="rect">
                  <a:avLst/>
                </a:prstGeom>
              </p:spPr>
            </p:pic>
            <p:pic>
              <p:nvPicPr>
                <p:cNvPr id="491" name="그림 490">
                  <a:extLst>
                    <a:ext uri="{FF2B5EF4-FFF2-40B4-BE49-F238E27FC236}">
                      <a16:creationId xmlns:a16="http://schemas.microsoft.com/office/drawing/2014/main" id="{9FF1AA8E-9D7D-7106-AD0E-07D8CBAFFB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8306231" y="16184543"/>
                  <a:ext cx="405409" cy="405409"/>
                </a:xfrm>
                <a:prstGeom prst="rect">
                  <a:avLst/>
                </a:prstGeom>
              </p:spPr>
            </p:pic>
            <p:pic>
              <p:nvPicPr>
                <p:cNvPr id="492" name="그림 491">
                  <a:extLst>
                    <a:ext uri="{FF2B5EF4-FFF2-40B4-BE49-F238E27FC236}">
                      <a16:creationId xmlns:a16="http://schemas.microsoft.com/office/drawing/2014/main" id="{09B1328F-7DFF-C466-5121-C895A444C8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8306231" y="17019051"/>
                  <a:ext cx="405409" cy="405409"/>
                </a:xfrm>
                <a:prstGeom prst="rect">
                  <a:avLst/>
                </a:prstGeom>
              </p:spPr>
            </p:pic>
            <p:pic>
              <p:nvPicPr>
                <p:cNvPr id="493" name="그림 492">
                  <a:extLst>
                    <a:ext uri="{FF2B5EF4-FFF2-40B4-BE49-F238E27FC236}">
                      <a16:creationId xmlns:a16="http://schemas.microsoft.com/office/drawing/2014/main" id="{F1D90B7D-9393-C267-53A4-F3E65F77C3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8306231" y="17856659"/>
                  <a:ext cx="405409" cy="404508"/>
                </a:xfrm>
                <a:prstGeom prst="rect">
                  <a:avLst/>
                </a:prstGeom>
              </p:spPr>
            </p:pic>
          </p:grpSp>
          <p:grpSp>
            <p:nvGrpSpPr>
              <p:cNvPr id="442" name="그룹 441">
                <a:extLst>
                  <a:ext uri="{FF2B5EF4-FFF2-40B4-BE49-F238E27FC236}">
                    <a16:creationId xmlns:a16="http://schemas.microsoft.com/office/drawing/2014/main" id="{B110A698-86F8-A646-A15A-01E10C107AE3}"/>
                  </a:ext>
                </a:extLst>
              </p:cNvPr>
              <p:cNvGrpSpPr/>
              <p:nvPr/>
            </p:nvGrpSpPr>
            <p:grpSpPr>
              <a:xfrm>
                <a:off x="11059966" y="7371894"/>
                <a:ext cx="8001127" cy="4856279"/>
                <a:chOff x="10715730" y="18754119"/>
                <a:chExt cx="8001127" cy="4856279"/>
              </a:xfrm>
            </p:grpSpPr>
            <p:sp>
              <p:nvSpPr>
                <p:cNvPr id="444" name="TextBox 443">
                  <a:extLst>
                    <a:ext uri="{FF2B5EF4-FFF2-40B4-BE49-F238E27FC236}">
                      <a16:creationId xmlns:a16="http://schemas.microsoft.com/office/drawing/2014/main" id="{86D33DBA-72CC-44B8-0F49-AA5DE0A94F9E}"/>
                    </a:ext>
                  </a:extLst>
                </p:cNvPr>
                <p:cNvSpPr txBox="1"/>
                <p:nvPr/>
              </p:nvSpPr>
              <p:spPr>
                <a:xfrm>
                  <a:off x="10879050" y="18921268"/>
                  <a:ext cx="932584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ore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번역기</a:t>
                  </a:r>
                </a:p>
              </p:txBody>
            </p:sp>
            <p:sp>
              <p:nvSpPr>
                <p:cNvPr id="445" name="TextBox 444">
                  <a:extLst>
                    <a:ext uri="{FF2B5EF4-FFF2-40B4-BE49-F238E27FC236}">
                      <a16:creationId xmlns:a16="http://schemas.microsoft.com/office/drawing/2014/main" id="{BE63A554-7C7E-7DFC-0B25-2E7150EB3FE1}"/>
                    </a:ext>
                  </a:extLst>
                </p:cNvPr>
                <p:cNvSpPr txBox="1"/>
                <p:nvPr/>
              </p:nvSpPr>
              <p:spPr>
                <a:xfrm>
                  <a:off x="12013330" y="18921105"/>
                  <a:ext cx="128090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ore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번역</a:t>
                  </a:r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 결과</a:t>
                  </a:r>
                  <a:endPara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46" name="TextBox 445">
                  <a:extLst>
                    <a:ext uri="{FF2B5EF4-FFF2-40B4-BE49-F238E27FC236}">
                      <a16:creationId xmlns:a16="http://schemas.microsoft.com/office/drawing/2014/main" id="{0D7D400A-EB62-CFAC-7DF9-C614AB31653A}"/>
                    </a:ext>
                  </a:extLst>
                </p:cNvPr>
                <p:cNvSpPr txBox="1"/>
                <p:nvPr/>
              </p:nvSpPr>
              <p:spPr>
                <a:xfrm>
                  <a:off x="17683425" y="18921126"/>
                  <a:ext cx="932584" cy="40008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b="1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가독성</a:t>
                  </a:r>
                  <a:endParaRPr kumimoji="1"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cxnSp>
              <p:nvCxnSpPr>
                <p:cNvPr id="447" name="직선 연결선[R] 446">
                  <a:extLst>
                    <a:ext uri="{FF2B5EF4-FFF2-40B4-BE49-F238E27FC236}">
                      <a16:creationId xmlns:a16="http://schemas.microsoft.com/office/drawing/2014/main" id="{E3FAE6B5-19FF-DB41-7E28-F04ADBD9CD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879049" y="18754119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8" name="직선 연결선[R] 447">
                  <a:extLst>
                    <a:ext uri="{FF2B5EF4-FFF2-40B4-BE49-F238E27FC236}">
                      <a16:creationId xmlns:a16="http://schemas.microsoft.com/office/drawing/2014/main" id="{62ECB49B-1C32-7A54-7072-3F65A112DA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879049" y="19479837"/>
                  <a:ext cx="7736960" cy="836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9" name="TextBox 448">
                  <a:extLst>
                    <a:ext uri="{FF2B5EF4-FFF2-40B4-BE49-F238E27FC236}">
                      <a16:creationId xmlns:a16="http://schemas.microsoft.com/office/drawing/2014/main" id="{9C9A6BFD-B14E-1715-E0E5-010AFCFAD657}"/>
                    </a:ext>
                  </a:extLst>
                </p:cNvPr>
                <p:cNvSpPr txBox="1"/>
                <p:nvPr/>
              </p:nvSpPr>
              <p:spPr>
                <a:xfrm>
                  <a:off x="10778201" y="19651767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  <a:cs typeface="+mn-cs"/>
                    </a:rPr>
                    <a:t>input</a:t>
                  </a:r>
                  <a:endParaRPr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endParaRPr>
                </a:p>
              </p:txBody>
            </p:sp>
            <p:sp>
              <p:nvSpPr>
                <p:cNvPr id="450" name="TextBox 449">
                  <a:extLst>
                    <a:ext uri="{FF2B5EF4-FFF2-40B4-BE49-F238E27FC236}">
                      <a16:creationId xmlns:a16="http://schemas.microsoft.com/office/drawing/2014/main" id="{093F5985-ED7C-8B37-FF23-3ACAB3A85785}"/>
                    </a:ext>
                  </a:extLst>
                </p:cNvPr>
                <p:cNvSpPr txBox="1"/>
                <p:nvPr/>
              </p:nvSpPr>
              <p:spPr>
                <a:xfrm>
                  <a:off x="12013330" y="19651767"/>
                  <a:ext cx="333335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I love you. I will marry you.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51" name="TextBox 450">
                  <a:extLst>
                    <a:ext uri="{FF2B5EF4-FFF2-40B4-BE49-F238E27FC236}">
                      <a16:creationId xmlns:a16="http://schemas.microsoft.com/office/drawing/2014/main" id="{4E3EBBE3-5F3D-73B8-B2A7-9B1845BBB48B}"/>
                    </a:ext>
                  </a:extLst>
                </p:cNvPr>
                <p:cNvSpPr txBox="1"/>
                <p:nvPr/>
              </p:nvSpPr>
              <p:spPr>
                <a:xfrm>
                  <a:off x="17582576" y="19651767"/>
                  <a:ext cx="113428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-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cxnSp>
              <p:nvCxnSpPr>
                <p:cNvPr id="452" name="직선 연결선[R] 451">
                  <a:extLst>
                    <a:ext uri="{FF2B5EF4-FFF2-40B4-BE49-F238E27FC236}">
                      <a16:creationId xmlns:a16="http://schemas.microsoft.com/office/drawing/2014/main" id="{44130DFD-642C-4A34-2638-216C31EF83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879049" y="20208519"/>
                  <a:ext cx="7736960" cy="8364"/>
                </a:xfrm>
                <a:prstGeom prst="line">
                  <a:avLst/>
                </a:prstGeom>
                <a:ln w="28575"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3" name="TextBox 452">
                  <a:extLst>
                    <a:ext uri="{FF2B5EF4-FFF2-40B4-BE49-F238E27FC236}">
                      <a16:creationId xmlns:a16="http://schemas.microsoft.com/office/drawing/2014/main" id="{80EB7352-B0B8-CF61-0426-BC60A0F26733}"/>
                    </a:ext>
                  </a:extLst>
                </p:cNvPr>
                <p:cNvSpPr txBox="1"/>
                <p:nvPr/>
              </p:nvSpPr>
              <p:spPr>
                <a:xfrm>
                  <a:off x="12013330" y="20434611"/>
                  <a:ext cx="459891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사랑해요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나는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너와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결혼할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것이다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</a:t>
                  </a:r>
                  <a:r>
                    <a:rPr kumimoji="1" lang="ko-Kore-KR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grpSp>
              <p:nvGrpSpPr>
                <p:cNvPr id="454" name="그룹 453">
                  <a:extLst>
                    <a:ext uri="{FF2B5EF4-FFF2-40B4-BE49-F238E27FC236}">
                      <a16:creationId xmlns:a16="http://schemas.microsoft.com/office/drawing/2014/main" id="{04CC7B47-79CB-B173-C4D8-9571AEBFB152}"/>
                    </a:ext>
                  </a:extLst>
                </p:cNvPr>
                <p:cNvGrpSpPr/>
                <p:nvPr/>
              </p:nvGrpSpPr>
              <p:grpSpPr>
                <a:xfrm>
                  <a:off x="10986953" y="20276924"/>
                  <a:ext cx="716775" cy="715483"/>
                  <a:chOff x="11511237" y="18697303"/>
                  <a:chExt cx="716775" cy="715483"/>
                </a:xfrm>
              </p:grpSpPr>
              <p:sp>
                <p:nvSpPr>
                  <p:cNvPr id="471" name="타원 470">
                    <a:extLst>
                      <a:ext uri="{FF2B5EF4-FFF2-40B4-BE49-F238E27FC236}">
                        <a16:creationId xmlns:a16="http://schemas.microsoft.com/office/drawing/2014/main" id="{E43ECAB1-5822-690A-B632-C2FB2D18AF8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511237" y="18697303"/>
                    <a:ext cx="716775" cy="715483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 dirty="0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pic>
                <p:nvPicPr>
                  <p:cNvPr id="472" name="그림 471">
                    <a:extLst>
                      <a:ext uri="{FF2B5EF4-FFF2-40B4-BE49-F238E27FC236}">
                        <a16:creationId xmlns:a16="http://schemas.microsoft.com/office/drawing/2014/main" id="{03CA352C-8067-54E7-D0CE-CA9CD8B9D6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11566521" y="18749659"/>
                    <a:ext cx="611874" cy="61077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55" name="그림 454">
                  <a:extLst>
                    <a:ext uri="{FF2B5EF4-FFF2-40B4-BE49-F238E27FC236}">
                      <a16:creationId xmlns:a16="http://schemas.microsoft.com/office/drawing/2014/main" id="{2818E753-E267-B75E-14C4-DA170A3D91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7947013" y="22097395"/>
                  <a:ext cx="405409" cy="404508"/>
                </a:xfrm>
                <a:prstGeom prst="rect">
                  <a:avLst/>
                </a:prstGeom>
              </p:spPr>
            </p:pic>
            <p:sp>
              <p:nvSpPr>
                <p:cNvPr id="456" name="TextBox 455">
                  <a:extLst>
                    <a:ext uri="{FF2B5EF4-FFF2-40B4-BE49-F238E27FC236}">
                      <a16:creationId xmlns:a16="http://schemas.microsoft.com/office/drawing/2014/main" id="{BA3376E4-FFE1-2F85-A566-FAA4964C20FE}"/>
                    </a:ext>
                  </a:extLst>
                </p:cNvPr>
                <p:cNvSpPr txBox="1"/>
                <p:nvPr/>
              </p:nvSpPr>
              <p:spPr>
                <a:xfrm>
                  <a:off x="12013329" y="21269119"/>
                  <a:ext cx="459891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사랑해요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나는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당신과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결혼할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것이다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</a:t>
                  </a:r>
                  <a:r>
                    <a:rPr kumimoji="1" lang="ko-Kore-KR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57" name="TextBox 456">
                  <a:extLst>
                    <a:ext uri="{FF2B5EF4-FFF2-40B4-BE49-F238E27FC236}">
                      <a16:creationId xmlns:a16="http://schemas.microsoft.com/office/drawing/2014/main" id="{C9305A2B-1588-186B-9F49-8134E3DC059D}"/>
                    </a:ext>
                  </a:extLst>
                </p:cNvPr>
                <p:cNvSpPr txBox="1"/>
                <p:nvPr/>
              </p:nvSpPr>
              <p:spPr>
                <a:xfrm>
                  <a:off x="12013329" y="22103627"/>
                  <a:ext cx="486805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사랑해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결혼하고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싶어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</a:t>
                  </a:r>
                  <a:r>
                    <a:rPr kumimoji="1" lang="ko-Kore-KR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458" name="TextBox 457">
                  <a:extLst>
                    <a:ext uri="{FF2B5EF4-FFF2-40B4-BE49-F238E27FC236}">
                      <a16:creationId xmlns:a16="http://schemas.microsoft.com/office/drawing/2014/main" id="{14C8E7E4-1D94-2E61-3AF6-5F864D455BE7}"/>
                    </a:ext>
                  </a:extLst>
                </p:cNvPr>
                <p:cNvSpPr txBox="1"/>
                <p:nvPr/>
              </p:nvSpPr>
              <p:spPr>
                <a:xfrm>
                  <a:off x="12013329" y="22938135"/>
                  <a:ext cx="556924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사랑해요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.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저는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당신과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결혼할</a:t>
                  </a:r>
                  <a:r>
                    <a:rPr kumimoji="1" lang="en-US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r>
                    <a:rPr kumimoji="1" lang="en-US" altLang="ko-Kore-KR" sz="2000" dirty="0" err="1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거예요</a:t>
                  </a:r>
                  <a:r>
                    <a:rPr kumimoji="1" lang="ko-Kore-KR" altLang="ko-Kore-KR" sz="2000" dirty="0">
                      <a:solidFill>
                        <a:schemeClr val="tx1"/>
                      </a:solidFill>
                      <a:latin typeface="MaruBuri Regular" panose="020B0600000101010101" pitchFamily="34" charset="-127"/>
                      <a:ea typeface="MaruBuri Regular" panose="020B0600000101010101" pitchFamily="34" charset="-127"/>
                    </a:rPr>
                    <a:t> </a:t>
                  </a:r>
                  <a:endParaRPr kumimoji="1" lang="ko-Kore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grpSp>
              <p:nvGrpSpPr>
                <p:cNvPr id="459" name="그룹 458">
                  <a:extLst>
                    <a:ext uri="{FF2B5EF4-FFF2-40B4-BE49-F238E27FC236}">
                      <a16:creationId xmlns:a16="http://schemas.microsoft.com/office/drawing/2014/main" id="{A53E7B5F-E6EE-3927-EB55-AEDB838B7418}"/>
                    </a:ext>
                  </a:extLst>
                </p:cNvPr>
                <p:cNvGrpSpPr/>
                <p:nvPr/>
              </p:nvGrpSpPr>
              <p:grpSpPr>
                <a:xfrm>
                  <a:off x="10986953" y="21111432"/>
                  <a:ext cx="716775" cy="715483"/>
                  <a:chOff x="11445923" y="16947343"/>
                  <a:chExt cx="716775" cy="715483"/>
                </a:xfrm>
              </p:grpSpPr>
              <p:sp>
                <p:nvSpPr>
                  <p:cNvPr id="469" name="타원 468">
                    <a:extLst>
                      <a:ext uri="{FF2B5EF4-FFF2-40B4-BE49-F238E27FC236}">
                        <a16:creationId xmlns:a16="http://schemas.microsoft.com/office/drawing/2014/main" id="{7FAE61E8-EEA2-D819-9DF8-62CAE19A9A4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445923" y="16947343"/>
                    <a:ext cx="716775" cy="715483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pic>
                <p:nvPicPr>
                  <p:cNvPr id="470" name="그림 469" descr="텍스트, 표지판, 벡터그래픽이(가) 표시된 사진&#10;&#10;자동 생성된 설명">
                    <a:extLst>
                      <a:ext uri="{FF2B5EF4-FFF2-40B4-BE49-F238E27FC236}">
                        <a16:creationId xmlns:a16="http://schemas.microsoft.com/office/drawing/2014/main" id="{2868E242-BD47-CC5F-52FC-A4ABE32746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11549557" y="17051367"/>
                    <a:ext cx="509506" cy="50858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60" name="그룹 459">
                  <a:extLst>
                    <a:ext uri="{FF2B5EF4-FFF2-40B4-BE49-F238E27FC236}">
                      <a16:creationId xmlns:a16="http://schemas.microsoft.com/office/drawing/2014/main" id="{0AF15402-C63B-370A-8C44-6C8286B2410C}"/>
                    </a:ext>
                  </a:extLst>
                </p:cNvPr>
                <p:cNvGrpSpPr/>
                <p:nvPr/>
              </p:nvGrpSpPr>
              <p:grpSpPr>
                <a:xfrm>
                  <a:off x="10986953" y="21945940"/>
                  <a:ext cx="716775" cy="715483"/>
                  <a:chOff x="11445923" y="17781851"/>
                  <a:chExt cx="716775" cy="715483"/>
                </a:xfrm>
              </p:grpSpPr>
              <p:grpSp>
                <p:nvGrpSpPr>
                  <p:cNvPr id="465" name="그룹 464">
                    <a:extLst>
                      <a:ext uri="{FF2B5EF4-FFF2-40B4-BE49-F238E27FC236}">
                        <a16:creationId xmlns:a16="http://schemas.microsoft.com/office/drawing/2014/main" id="{28BC0EAF-CFEC-FBAA-C7AF-2A5CA01A8EA1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1447214" y="17781851"/>
                    <a:ext cx="715484" cy="715483"/>
                    <a:chOff x="12148712" y="12166930"/>
                    <a:chExt cx="1040400" cy="1040400"/>
                  </a:xfrm>
                </p:grpSpPr>
                <p:sp>
                  <p:nvSpPr>
                    <p:cNvPr id="467" name="타원 466">
                      <a:extLst>
                        <a:ext uri="{FF2B5EF4-FFF2-40B4-BE49-F238E27FC236}">
                          <a16:creationId xmlns:a16="http://schemas.microsoft.com/office/drawing/2014/main" id="{9A2AA0A0-2B2F-E90E-C33C-4A9D5A2117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48712" y="12166930"/>
                      <a:ext cx="1040400" cy="1040400"/>
                    </a:xfrm>
                    <a:prstGeom prst="ellipse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  <p:sp>
                  <p:nvSpPr>
                    <p:cNvPr id="468" name="타원 467">
                      <a:extLst>
                        <a:ext uri="{FF2B5EF4-FFF2-40B4-BE49-F238E27FC236}">
                          <a16:creationId xmlns:a16="http://schemas.microsoft.com/office/drawing/2014/main" id="{5D32D460-53C8-D288-DA1B-D64B97EDB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76511" y="12288867"/>
                      <a:ext cx="784800" cy="784800"/>
                    </a:xfrm>
                    <a:prstGeom prst="ellipse">
                      <a:avLst/>
                    </a:prstGeom>
                    <a:solidFill>
                      <a:srgbClr val="34364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p:txBody>
                </p:sp>
              </p:grpSp>
              <p:pic>
                <p:nvPicPr>
                  <p:cNvPr id="466" name="그림 465" descr="텍스트, 클립아트이(가) 표시된 사진&#10;&#10;자동 생성된 설명">
                    <a:extLst>
                      <a:ext uri="{FF2B5EF4-FFF2-40B4-BE49-F238E27FC236}">
                        <a16:creationId xmlns:a16="http://schemas.microsoft.com/office/drawing/2014/main" id="{2F4CFE12-9138-8B4F-B093-3FA9429234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BEBA8EAE-BF5A-486C-A8C5-ECC9F3942E4B}">
                        <a14:imgProps xmlns:a14="http://schemas.microsoft.com/office/drawing/2010/main">
                          <a14:imgLayer r:embed="rId11">
                            <a14:imgEffect>
                              <a14:backgroundRemoval t="10000" b="90000" l="10000" r="90000">
                                <a14:foregroundMark x1="44359" y1="71429" x2="44359" y2="71429"/>
                                <a14:foregroundMark x1="64359" y1="64416" x2="64359" y2="64416"/>
                                <a14:foregroundMark x1="36410" y1="38182" x2="36410" y2="38182"/>
                                <a14:foregroundMark x1="43077" y1="39740" x2="43077" y2="39740"/>
                                <a14:backgroundMark x1="22821" y1="43636" x2="22821" y2="43636"/>
                                <a14:backgroundMark x1="60513" y1="43896" x2="60513" y2="43896"/>
                                <a14:backgroundMark x1="61026" y1="44416" x2="61026" y2="44416"/>
                                <a14:backgroundMark x1="41282" y1="61818" x2="41282" y2="61818"/>
                                <a14:backgroundMark x1="42308" y1="62597" x2="42308" y2="62597"/>
                                <a14:backgroundMark x1="47692" y1="61558" x2="47692" y2="61558"/>
                                <a14:backgroundMark x1="60256" y1="61039" x2="60256" y2="61039"/>
                                <a14:backgroundMark x1="61026" y1="60519" x2="61026" y2="60519"/>
                                <a14:backgroundMark x1="47949" y1="45455" x2="47949" y2="45455"/>
                                <a14:backgroundMark x1="48205" y1="43117" x2="48205" y2="43117"/>
                                <a14:backgroundMark x1="36410" y1="29870" x2="36410" y2="29870"/>
                                <a14:backgroundMark x1="34872" y1="38442" x2="34872" y2="38442"/>
                                <a14:backgroundMark x1="34615" y1="38701" x2="34615" y2="38701"/>
                                <a14:backgroundMark x1="34872" y1="38961" x2="34872" y2="38961"/>
                                <a14:backgroundMark x1="35385" y1="38701" x2="35385" y2="38701"/>
                                <a14:backgroundMark x1="35385" y1="38701" x2="35385" y2="38701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1445923" y="17784623"/>
                    <a:ext cx="716775" cy="70574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61" name="그림 460">
                  <a:extLst>
                    <a:ext uri="{FF2B5EF4-FFF2-40B4-BE49-F238E27FC236}">
                      <a16:creationId xmlns:a16="http://schemas.microsoft.com/office/drawing/2014/main" id="{4C19AB3E-3FE2-0A3C-2906-A2AB42D576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10715730" y="22665982"/>
                  <a:ext cx="1259220" cy="944416"/>
                </a:xfrm>
                <a:prstGeom prst="rect">
                  <a:avLst/>
                </a:prstGeom>
              </p:spPr>
            </p:pic>
            <p:pic>
              <p:nvPicPr>
                <p:cNvPr id="462" name="그림 461">
                  <a:extLst>
                    <a:ext uri="{FF2B5EF4-FFF2-40B4-BE49-F238E27FC236}">
                      <a16:creationId xmlns:a16="http://schemas.microsoft.com/office/drawing/2014/main" id="{9203607F-4C7A-B235-DC41-DD5AA31290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7947013" y="21263820"/>
                  <a:ext cx="405409" cy="405409"/>
                </a:xfrm>
                <a:prstGeom prst="rect">
                  <a:avLst/>
                </a:prstGeom>
              </p:spPr>
            </p:pic>
            <p:pic>
              <p:nvPicPr>
                <p:cNvPr id="463" name="그림 462">
                  <a:extLst>
                    <a:ext uri="{FF2B5EF4-FFF2-40B4-BE49-F238E27FC236}">
                      <a16:creationId xmlns:a16="http://schemas.microsoft.com/office/drawing/2014/main" id="{C5BA2489-6072-EBA6-5A5F-311CF64EC5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7947013" y="20429312"/>
                  <a:ext cx="405409" cy="405409"/>
                </a:xfrm>
                <a:prstGeom prst="rect">
                  <a:avLst/>
                </a:prstGeom>
              </p:spPr>
            </p:pic>
            <p:pic>
              <p:nvPicPr>
                <p:cNvPr id="464" name="그림 463">
                  <a:extLst>
                    <a:ext uri="{FF2B5EF4-FFF2-40B4-BE49-F238E27FC236}">
                      <a16:creationId xmlns:a16="http://schemas.microsoft.com/office/drawing/2014/main" id="{276A6EA8-DFA7-4F1E-35BE-17464418D9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7947013" y="22935936"/>
                  <a:ext cx="405409" cy="404508"/>
                </a:xfrm>
                <a:prstGeom prst="rect">
                  <a:avLst/>
                </a:prstGeom>
              </p:spPr>
            </p:pic>
          </p:grpSp>
          <p:sp>
            <p:nvSpPr>
              <p:cNvPr id="443" name="TextBox 442">
                <a:extLst>
                  <a:ext uri="{FF2B5EF4-FFF2-40B4-BE49-F238E27FC236}">
                    <a16:creationId xmlns:a16="http://schemas.microsoft.com/office/drawing/2014/main" id="{3517C8D1-F724-7964-B618-0C1468B3A80A}"/>
                  </a:ext>
                </a:extLst>
              </p:cNvPr>
              <p:cNvSpPr txBox="1"/>
              <p:nvPr/>
            </p:nvSpPr>
            <p:spPr>
              <a:xfrm>
                <a:off x="10690772" y="6680668"/>
                <a:ext cx="3207116" cy="571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lvl="0" indent="-457200" algn="just">
                  <a:lnSpc>
                    <a:spcPct val="115000"/>
                  </a:lnSpc>
                  <a:spcAft>
                    <a:spcPts val="600"/>
                  </a:spcAft>
                  <a:buSzPts val="2900"/>
                  <a:buFont typeface="Wingdings" pitchFamily="2" charset="2"/>
                  <a:buChar char="§"/>
                </a:pP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영 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-&gt;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한 번역</a:t>
                </a:r>
                <a:endParaRPr lang="en-US" altLang="ko-KR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</p:grpSp>
      </p:grpSp>
      <p:grpSp>
        <p:nvGrpSpPr>
          <p:cNvPr id="502" name="그룹 501">
            <a:extLst>
              <a:ext uri="{FF2B5EF4-FFF2-40B4-BE49-F238E27FC236}">
                <a16:creationId xmlns:a16="http://schemas.microsoft.com/office/drawing/2014/main" id="{8BCFECBD-2B23-A933-73AD-A1FAB9623339}"/>
              </a:ext>
            </a:extLst>
          </p:cNvPr>
          <p:cNvGrpSpPr/>
          <p:nvPr/>
        </p:nvGrpSpPr>
        <p:grpSpPr>
          <a:xfrm>
            <a:off x="10866509" y="16761115"/>
            <a:ext cx="10013263" cy="12502071"/>
            <a:chOff x="10935057" y="12446454"/>
            <a:chExt cx="10013263" cy="12502071"/>
          </a:xfrm>
        </p:grpSpPr>
        <p:sp>
          <p:nvSpPr>
            <p:cNvPr id="503" name="모서리가 둥근 직사각형 502">
              <a:extLst>
                <a:ext uri="{FF2B5EF4-FFF2-40B4-BE49-F238E27FC236}">
                  <a16:creationId xmlns:a16="http://schemas.microsoft.com/office/drawing/2014/main" id="{1D5BF7CC-5397-65DD-88EB-372E9EA75EC0}"/>
                </a:ext>
              </a:extLst>
            </p:cNvPr>
            <p:cNvSpPr/>
            <p:nvPr/>
          </p:nvSpPr>
          <p:spPr>
            <a:xfrm>
              <a:off x="10935057" y="12446454"/>
              <a:ext cx="10013263" cy="1250207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04" name="Google Shape;80;p13">
              <a:extLst>
                <a:ext uri="{FF2B5EF4-FFF2-40B4-BE49-F238E27FC236}">
                  <a16:creationId xmlns:a16="http://schemas.microsoft.com/office/drawing/2014/main" id="{2D0C6270-8515-B62D-3C86-22C756C2DA18}"/>
                </a:ext>
              </a:extLst>
            </p:cNvPr>
            <p:cNvSpPr txBox="1"/>
            <p:nvPr/>
          </p:nvSpPr>
          <p:spPr>
            <a:xfrm>
              <a:off x="12239867" y="18142980"/>
              <a:ext cx="4614841" cy="5385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4450" lvl="0" algn="just" latinLnBrk="1">
                <a:lnSpc>
                  <a:spcPct val="115000"/>
                </a:lnSpc>
                <a:buClr>
                  <a:schemeClr val="dk1"/>
                </a:buClr>
                <a:buSzPts val="2900"/>
              </a:pP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-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영어 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-&gt;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한국어 번역 모델 성능</a:t>
              </a:r>
              <a:endPara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endParaRPr>
            </a:p>
          </p:txBody>
        </p:sp>
        <p:grpSp>
          <p:nvGrpSpPr>
            <p:cNvPr id="505" name="그룹 504">
              <a:extLst>
                <a:ext uri="{FF2B5EF4-FFF2-40B4-BE49-F238E27FC236}">
                  <a16:creationId xmlns:a16="http://schemas.microsoft.com/office/drawing/2014/main" id="{3CD760FB-9ED1-633C-9BD1-0779C3431783}"/>
                </a:ext>
              </a:extLst>
            </p:cNvPr>
            <p:cNvGrpSpPr/>
            <p:nvPr/>
          </p:nvGrpSpPr>
          <p:grpSpPr>
            <a:xfrm>
              <a:off x="12477208" y="18666863"/>
              <a:ext cx="7736960" cy="3167498"/>
              <a:chOff x="11666081" y="26236818"/>
              <a:chExt cx="7736960" cy="3167498"/>
            </a:xfrm>
          </p:grpSpPr>
          <p:sp>
            <p:nvSpPr>
              <p:cNvPr id="552" name="TextBox 551">
                <a:extLst>
                  <a:ext uri="{FF2B5EF4-FFF2-40B4-BE49-F238E27FC236}">
                    <a16:creationId xmlns:a16="http://schemas.microsoft.com/office/drawing/2014/main" id="{FAE189A2-7796-2FED-B161-23DCFBFA5FF6}"/>
                  </a:ext>
                </a:extLst>
              </p:cNvPr>
              <p:cNvSpPr txBox="1"/>
              <p:nvPr/>
            </p:nvSpPr>
            <p:spPr>
              <a:xfrm>
                <a:off x="11865373" y="26445747"/>
                <a:ext cx="9325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단위</a:t>
                </a:r>
              </a:p>
            </p:txBody>
          </p:sp>
          <p:cxnSp>
            <p:nvCxnSpPr>
              <p:cNvPr id="553" name="직선 연결선[R] 552">
                <a:extLst>
                  <a:ext uri="{FF2B5EF4-FFF2-40B4-BE49-F238E27FC236}">
                    <a16:creationId xmlns:a16="http://schemas.microsoft.com/office/drawing/2014/main" id="{33A93804-44E9-6538-76C4-1516132C1E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66081" y="26251996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4" name="직선 연결선[R] 553">
                <a:extLst>
                  <a:ext uri="{FF2B5EF4-FFF2-40B4-BE49-F238E27FC236}">
                    <a16:creationId xmlns:a16="http://schemas.microsoft.com/office/drawing/2014/main" id="{19C1B260-8FB2-A358-2189-419F194AF6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66081" y="26977714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5" name="TextBox 554">
                <a:extLst>
                  <a:ext uri="{FF2B5EF4-FFF2-40B4-BE49-F238E27FC236}">
                    <a16:creationId xmlns:a16="http://schemas.microsoft.com/office/drawing/2014/main" id="{49561B0A-54A2-0CCC-5E4D-E89AFDAB8C3B}"/>
                  </a:ext>
                </a:extLst>
              </p:cNvPr>
              <p:cNvSpPr txBox="1"/>
              <p:nvPr/>
            </p:nvSpPr>
            <p:spPr>
              <a:xfrm>
                <a:off x="16092101" y="26251996"/>
                <a:ext cx="15867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ore-KR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BLEU Score</a:t>
                </a:r>
                <a:endParaRPr lang="ko-Kore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  <p:cxnSp>
            <p:nvCxnSpPr>
              <p:cNvPr id="556" name="직선 연결선[R] 555">
                <a:extLst>
                  <a:ext uri="{FF2B5EF4-FFF2-40B4-BE49-F238E27FC236}">
                    <a16:creationId xmlns:a16="http://schemas.microsoft.com/office/drawing/2014/main" id="{B0EBE5DE-393B-4A99-B6B1-8A697C31FF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78314" y="26606628"/>
                <a:ext cx="5024727" cy="1031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7" name="TextBox 556">
                <a:extLst>
                  <a:ext uri="{FF2B5EF4-FFF2-40B4-BE49-F238E27FC236}">
                    <a16:creationId xmlns:a16="http://schemas.microsoft.com/office/drawing/2014/main" id="{6FBB27E2-A572-AC5B-9E0D-C302C02E6B4B}"/>
                  </a:ext>
                </a:extLst>
              </p:cNvPr>
              <p:cNvSpPr txBox="1"/>
              <p:nvPr/>
            </p:nvSpPr>
            <p:spPr>
              <a:xfrm>
                <a:off x="17891041" y="26619037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HGU(Test)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58" name="TextBox 557">
                <a:extLst>
                  <a:ext uri="{FF2B5EF4-FFF2-40B4-BE49-F238E27FC236}">
                    <a16:creationId xmlns:a16="http://schemas.microsoft.com/office/drawing/2014/main" id="{08641943-35C5-DC74-7CB6-D6495CEC7970}"/>
                  </a:ext>
                </a:extLst>
              </p:cNvPr>
              <p:cNvSpPr txBox="1"/>
              <p:nvPr/>
            </p:nvSpPr>
            <p:spPr>
              <a:xfrm>
                <a:off x="16134677" y="26619037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Aihub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(Test)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59" name="TextBox 558">
                <a:extLst>
                  <a:ext uri="{FF2B5EF4-FFF2-40B4-BE49-F238E27FC236}">
                    <a16:creationId xmlns:a16="http://schemas.microsoft.com/office/drawing/2014/main" id="{20DC7421-ED3B-50E5-6E36-CA9F68058FE6}"/>
                  </a:ext>
                </a:extLst>
              </p:cNvPr>
              <p:cNvSpPr txBox="1"/>
              <p:nvPr/>
            </p:nvSpPr>
            <p:spPr>
              <a:xfrm>
                <a:off x="14378314" y="26619037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ore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Valid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D1561210-6E0A-10CB-EE84-EE9A555D001A}"/>
                  </a:ext>
                </a:extLst>
              </p:cNvPr>
              <p:cNvSpPr txBox="1"/>
              <p:nvPr/>
            </p:nvSpPr>
            <p:spPr>
              <a:xfrm>
                <a:off x="17891041" y="2699837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10.62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1" name="TextBox 560">
                <a:extLst>
                  <a:ext uri="{FF2B5EF4-FFF2-40B4-BE49-F238E27FC236}">
                    <a16:creationId xmlns:a16="http://schemas.microsoft.com/office/drawing/2014/main" id="{9ACC5EB2-AB6E-6A0A-6935-FE43ACC320BA}"/>
                  </a:ext>
                </a:extLst>
              </p:cNvPr>
              <p:cNvSpPr txBox="1"/>
              <p:nvPr/>
            </p:nvSpPr>
            <p:spPr>
              <a:xfrm>
                <a:off x="16134677" y="2699837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13.30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0194B691-50CF-140B-2574-AA480DB8841C}"/>
                  </a:ext>
                </a:extLst>
              </p:cNvPr>
              <p:cNvSpPr txBox="1"/>
              <p:nvPr/>
            </p:nvSpPr>
            <p:spPr>
              <a:xfrm>
                <a:off x="14378314" y="2699837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20.52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3" name="TextBox 562">
                <a:extLst>
                  <a:ext uri="{FF2B5EF4-FFF2-40B4-BE49-F238E27FC236}">
                    <a16:creationId xmlns:a16="http://schemas.microsoft.com/office/drawing/2014/main" id="{2565A446-79BD-ED5E-9BB0-846B5937AA37}"/>
                  </a:ext>
                </a:extLst>
              </p:cNvPr>
              <p:cNvSpPr txBox="1"/>
              <p:nvPr/>
            </p:nvSpPr>
            <p:spPr>
              <a:xfrm>
                <a:off x="17891041" y="2739577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10.50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D2625A98-07BC-271B-EE4C-951CE95D154D}"/>
                  </a:ext>
                </a:extLst>
              </p:cNvPr>
              <p:cNvSpPr txBox="1"/>
              <p:nvPr/>
            </p:nvSpPr>
            <p:spPr>
              <a:xfrm>
                <a:off x="16134677" y="2739577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13.27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5" name="TextBox 564">
                <a:extLst>
                  <a:ext uri="{FF2B5EF4-FFF2-40B4-BE49-F238E27FC236}">
                    <a16:creationId xmlns:a16="http://schemas.microsoft.com/office/drawing/2014/main" id="{AEEC49F5-AAE7-C260-82D9-209FA4BF5D29}"/>
                  </a:ext>
                </a:extLst>
              </p:cNvPr>
              <p:cNvSpPr txBox="1"/>
              <p:nvPr/>
            </p:nvSpPr>
            <p:spPr>
              <a:xfrm>
                <a:off x="14378314" y="2739577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20.54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1B6C4D46-303C-3792-0A20-464295EC9CCC}"/>
                  </a:ext>
                </a:extLst>
              </p:cNvPr>
              <p:cNvSpPr txBox="1"/>
              <p:nvPr/>
            </p:nvSpPr>
            <p:spPr>
              <a:xfrm>
                <a:off x="17891041" y="2779588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11.34</a:t>
                </a:r>
                <a:endParaRPr kumimoji="1" lang="ko-Kore-KR" altLang="en-US" sz="2000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7" name="TextBox 566">
                <a:extLst>
                  <a:ext uri="{FF2B5EF4-FFF2-40B4-BE49-F238E27FC236}">
                    <a16:creationId xmlns:a16="http://schemas.microsoft.com/office/drawing/2014/main" id="{35DABB42-8B97-B6E1-57BD-74E5BFB2AA79}"/>
                  </a:ext>
                </a:extLst>
              </p:cNvPr>
              <p:cNvSpPr txBox="1"/>
              <p:nvPr/>
            </p:nvSpPr>
            <p:spPr>
              <a:xfrm>
                <a:off x="16134677" y="2779588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13.41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68" name="TextBox 567">
                <a:extLst>
                  <a:ext uri="{FF2B5EF4-FFF2-40B4-BE49-F238E27FC236}">
                    <a16:creationId xmlns:a16="http://schemas.microsoft.com/office/drawing/2014/main" id="{72136AA3-33BF-A126-280E-E531B438E333}"/>
                  </a:ext>
                </a:extLst>
              </p:cNvPr>
              <p:cNvSpPr txBox="1"/>
              <p:nvPr/>
            </p:nvSpPr>
            <p:spPr>
              <a:xfrm>
                <a:off x="14378314" y="2779588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20.77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cxnSp>
            <p:nvCxnSpPr>
              <p:cNvPr id="569" name="직선 연결선[R] 568">
                <a:extLst>
                  <a:ext uri="{FF2B5EF4-FFF2-40B4-BE49-F238E27FC236}">
                    <a16:creationId xmlns:a16="http://schemas.microsoft.com/office/drawing/2014/main" id="{523CEB73-C801-0FC5-BB32-D34A0B5A60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66081" y="28193276"/>
                <a:ext cx="7736960" cy="8364"/>
              </a:xfrm>
              <a:prstGeom prst="line">
                <a:avLst/>
              </a:prstGeom>
              <a:ln w="28575"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0" name="TextBox 569">
                <a:extLst>
                  <a:ext uri="{FF2B5EF4-FFF2-40B4-BE49-F238E27FC236}">
                    <a16:creationId xmlns:a16="http://schemas.microsoft.com/office/drawing/2014/main" id="{880B7D42-D441-DEEB-0BFF-0D8DBF97B089}"/>
                  </a:ext>
                </a:extLst>
              </p:cNvPr>
              <p:cNvSpPr txBox="1"/>
              <p:nvPr/>
            </p:nvSpPr>
            <p:spPr>
              <a:xfrm>
                <a:off x="17891041" y="28205572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10.98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1" name="TextBox 570">
                <a:extLst>
                  <a:ext uri="{FF2B5EF4-FFF2-40B4-BE49-F238E27FC236}">
                    <a16:creationId xmlns:a16="http://schemas.microsoft.com/office/drawing/2014/main" id="{5F8D57DA-ED95-4019-1A29-AF7609F15365}"/>
                  </a:ext>
                </a:extLst>
              </p:cNvPr>
              <p:cNvSpPr txBox="1"/>
              <p:nvPr/>
            </p:nvSpPr>
            <p:spPr>
              <a:xfrm>
                <a:off x="16134677" y="28205572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13.50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2" name="TextBox 571">
                <a:extLst>
                  <a:ext uri="{FF2B5EF4-FFF2-40B4-BE49-F238E27FC236}">
                    <a16:creationId xmlns:a16="http://schemas.microsoft.com/office/drawing/2014/main" id="{472E622F-B76E-ADE2-EBA8-B0E5AF403763}"/>
                  </a:ext>
                </a:extLst>
              </p:cNvPr>
              <p:cNvSpPr txBox="1"/>
              <p:nvPr/>
            </p:nvSpPr>
            <p:spPr>
              <a:xfrm>
                <a:off x="14378314" y="28205572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20.7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3" name="TextBox 572">
                <a:extLst>
                  <a:ext uri="{FF2B5EF4-FFF2-40B4-BE49-F238E27FC236}">
                    <a16:creationId xmlns:a16="http://schemas.microsoft.com/office/drawing/2014/main" id="{B79E2C9C-E158-9ABC-576C-9E55B39A31BD}"/>
                  </a:ext>
                </a:extLst>
              </p:cNvPr>
              <p:cNvSpPr txBox="1"/>
              <p:nvPr/>
            </p:nvSpPr>
            <p:spPr>
              <a:xfrm>
                <a:off x="17891041" y="2860296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11.29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4" name="TextBox 573">
                <a:extLst>
                  <a:ext uri="{FF2B5EF4-FFF2-40B4-BE49-F238E27FC236}">
                    <a16:creationId xmlns:a16="http://schemas.microsoft.com/office/drawing/2014/main" id="{0A0E7D7A-88BA-8A2D-FDCF-D185B10047DA}"/>
                  </a:ext>
                </a:extLst>
              </p:cNvPr>
              <p:cNvSpPr txBox="1"/>
              <p:nvPr/>
            </p:nvSpPr>
            <p:spPr>
              <a:xfrm>
                <a:off x="16134677" y="2860296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13.66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5" name="TextBox 574">
                <a:extLst>
                  <a:ext uri="{FF2B5EF4-FFF2-40B4-BE49-F238E27FC236}">
                    <a16:creationId xmlns:a16="http://schemas.microsoft.com/office/drawing/2014/main" id="{C5224C81-0DC3-E6DC-154F-37952A29F079}"/>
                  </a:ext>
                </a:extLst>
              </p:cNvPr>
              <p:cNvSpPr txBox="1"/>
              <p:nvPr/>
            </p:nvSpPr>
            <p:spPr>
              <a:xfrm>
                <a:off x="14378314" y="2860296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21.08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6" name="TextBox 575">
                <a:extLst>
                  <a:ext uri="{FF2B5EF4-FFF2-40B4-BE49-F238E27FC236}">
                    <a16:creationId xmlns:a16="http://schemas.microsoft.com/office/drawing/2014/main" id="{5EEBB8EB-D4CE-47F0-458F-2662C3A6C37E}"/>
                  </a:ext>
                </a:extLst>
              </p:cNvPr>
              <p:cNvSpPr txBox="1"/>
              <p:nvPr/>
            </p:nvSpPr>
            <p:spPr>
              <a:xfrm>
                <a:off x="17891041" y="2900307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10.91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7" name="TextBox 576">
                <a:extLst>
                  <a:ext uri="{FF2B5EF4-FFF2-40B4-BE49-F238E27FC236}">
                    <a16:creationId xmlns:a16="http://schemas.microsoft.com/office/drawing/2014/main" id="{DE4E6517-D7A7-BDED-D408-2AB98598D89C}"/>
                  </a:ext>
                </a:extLst>
              </p:cNvPr>
              <p:cNvSpPr txBox="1"/>
              <p:nvPr/>
            </p:nvSpPr>
            <p:spPr>
              <a:xfrm>
                <a:off x="16134677" y="2900307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13.91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78" name="TextBox 577">
                <a:extLst>
                  <a:ext uri="{FF2B5EF4-FFF2-40B4-BE49-F238E27FC236}">
                    <a16:creationId xmlns:a16="http://schemas.microsoft.com/office/drawing/2014/main" id="{1A59E8B9-17EE-4A3E-EC07-EE7C4AD5990B}"/>
                  </a:ext>
                </a:extLst>
              </p:cNvPr>
              <p:cNvSpPr txBox="1"/>
              <p:nvPr/>
            </p:nvSpPr>
            <p:spPr>
              <a:xfrm>
                <a:off x="14378314" y="2900307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20.99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cxnSp>
            <p:nvCxnSpPr>
              <p:cNvPr id="579" name="직선 연결선[R] 578">
                <a:extLst>
                  <a:ext uri="{FF2B5EF4-FFF2-40B4-BE49-F238E27FC236}">
                    <a16:creationId xmlns:a16="http://schemas.microsoft.com/office/drawing/2014/main" id="{B71ECF02-5D25-9F3B-0DE9-B57E4052CA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66081" y="29382998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0" name="직선 연결선[R] 579">
                <a:extLst>
                  <a:ext uri="{FF2B5EF4-FFF2-40B4-BE49-F238E27FC236}">
                    <a16:creationId xmlns:a16="http://schemas.microsoft.com/office/drawing/2014/main" id="{AC5516BD-600F-FBAA-8D0E-70CA62E9AE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031242" y="26251996"/>
                <a:ext cx="0" cy="311812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1" name="직선 연결선[R] 580">
                <a:extLst>
                  <a:ext uri="{FF2B5EF4-FFF2-40B4-BE49-F238E27FC236}">
                    <a16:creationId xmlns:a16="http://schemas.microsoft.com/office/drawing/2014/main" id="{BF304CC9-6A3B-BA0E-8FDE-9D2E629360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78314" y="26236818"/>
                <a:ext cx="0" cy="311812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2" name="TextBox 581">
                <a:extLst>
                  <a:ext uri="{FF2B5EF4-FFF2-40B4-BE49-F238E27FC236}">
                    <a16:creationId xmlns:a16="http://schemas.microsoft.com/office/drawing/2014/main" id="{5DDC5965-7001-F0C1-2126-08327E83CB28}"/>
                  </a:ext>
                </a:extLst>
              </p:cNvPr>
              <p:cNvSpPr txBox="1"/>
              <p:nvPr/>
            </p:nvSpPr>
            <p:spPr>
              <a:xfrm>
                <a:off x="13231900" y="26443232"/>
                <a:ext cx="9325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어체</a:t>
                </a:r>
              </a:p>
            </p:txBody>
          </p:sp>
          <p:sp>
            <p:nvSpPr>
              <p:cNvPr id="583" name="TextBox 582">
                <a:extLst>
                  <a:ext uri="{FF2B5EF4-FFF2-40B4-BE49-F238E27FC236}">
                    <a16:creationId xmlns:a16="http://schemas.microsoft.com/office/drawing/2014/main" id="{15B9FE3D-956E-532C-4857-03E9B422991A}"/>
                  </a:ext>
                </a:extLst>
              </p:cNvPr>
              <p:cNvSpPr txBox="1"/>
              <p:nvPr/>
            </p:nvSpPr>
            <p:spPr>
              <a:xfrm>
                <a:off x="13227316" y="27398484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높임말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4" name="TextBox 583">
                <a:extLst>
                  <a:ext uri="{FF2B5EF4-FFF2-40B4-BE49-F238E27FC236}">
                    <a16:creationId xmlns:a16="http://schemas.microsoft.com/office/drawing/2014/main" id="{A51E8D09-75E5-4C03-183B-90F9A6AEC3F0}"/>
                  </a:ext>
                </a:extLst>
              </p:cNvPr>
              <p:cNvSpPr txBox="1"/>
              <p:nvPr/>
            </p:nvSpPr>
            <p:spPr>
              <a:xfrm>
                <a:off x="13227315" y="27795880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반말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5" name="TextBox 584">
                <a:extLst>
                  <a:ext uri="{FF2B5EF4-FFF2-40B4-BE49-F238E27FC236}">
                    <a16:creationId xmlns:a16="http://schemas.microsoft.com/office/drawing/2014/main" id="{9B9496B8-FEDC-8BCC-77D7-E338236589F3}"/>
                  </a:ext>
                </a:extLst>
              </p:cNvPr>
              <p:cNvSpPr txBox="1"/>
              <p:nvPr/>
            </p:nvSpPr>
            <p:spPr>
              <a:xfrm>
                <a:off x="13227315" y="26997017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-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6" name="TextBox 585">
                <a:extLst>
                  <a:ext uri="{FF2B5EF4-FFF2-40B4-BE49-F238E27FC236}">
                    <a16:creationId xmlns:a16="http://schemas.microsoft.com/office/drawing/2014/main" id="{071A2880-30F4-D79C-A401-371491EF9B3A}"/>
                  </a:ext>
                </a:extLst>
              </p:cNvPr>
              <p:cNvSpPr txBox="1"/>
              <p:nvPr/>
            </p:nvSpPr>
            <p:spPr>
              <a:xfrm>
                <a:off x="13227316" y="28606810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높임말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7" name="TextBox 586">
                <a:extLst>
                  <a:ext uri="{FF2B5EF4-FFF2-40B4-BE49-F238E27FC236}">
                    <a16:creationId xmlns:a16="http://schemas.microsoft.com/office/drawing/2014/main" id="{043173AF-E8C3-EB5A-2F10-D3A037DE7F2B}"/>
                  </a:ext>
                </a:extLst>
              </p:cNvPr>
              <p:cNvSpPr txBox="1"/>
              <p:nvPr/>
            </p:nvSpPr>
            <p:spPr>
              <a:xfrm>
                <a:off x="13227315" y="29004206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반말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8" name="TextBox 587">
                <a:extLst>
                  <a:ext uri="{FF2B5EF4-FFF2-40B4-BE49-F238E27FC236}">
                    <a16:creationId xmlns:a16="http://schemas.microsoft.com/office/drawing/2014/main" id="{140B7CC6-A6CF-72AA-CF20-EC90B8976B13}"/>
                  </a:ext>
                </a:extLst>
              </p:cNvPr>
              <p:cNvSpPr txBox="1"/>
              <p:nvPr/>
            </p:nvSpPr>
            <p:spPr>
              <a:xfrm>
                <a:off x="13227315" y="28205343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-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89" name="TextBox 588">
                <a:extLst>
                  <a:ext uri="{FF2B5EF4-FFF2-40B4-BE49-F238E27FC236}">
                    <a16:creationId xmlns:a16="http://schemas.microsoft.com/office/drawing/2014/main" id="{C544CF36-4110-3219-5EDE-B2B753094C46}"/>
                  </a:ext>
                </a:extLst>
              </p:cNvPr>
              <p:cNvSpPr txBox="1"/>
              <p:nvPr/>
            </p:nvSpPr>
            <p:spPr>
              <a:xfrm>
                <a:off x="11764808" y="27403151"/>
                <a:ext cx="113428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음절</a:t>
                </a:r>
                <a:endParaRPr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  <p:sp>
            <p:nvSpPr>
              <p:cNvPr id="590" name="TextBox 589">
                <a:extLst>
                  <a:ext uri="{FF2B5EF4-FFF2-40B4-BE49-F238E27FC236}">
                    <a16:creationId xmlns:a16="http://schemas.microsoft.com/office/drawing/2014/main" id="{62797AA4-6890-51D7-98CE-D387A242CAB3}"/>
                  </a:ext>
                </a:extLst>
              </p:cNvPr>
              <p:cNvSpPr txBox="1"/>
              <p:nvPr/>
            </p:nvSpPr>
            <p:spPr>
              <a:xfrm>
                <a:off x="11764288" y="28585824"/>
                <a:ext cx="113428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자모</a:t>
                </a:r>
                <a:endParaRPr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</p:grpSp>
        <p:sp>
          <p:nvSpPr>
            <p:cNvPr id="506" name="Google Shape;67;p13">
              <a:extLst>
                <a:ext uri="{FF2B5EF4-FFF2-40B4-BE49-F238E27FC236}">
                  <a16:creationId xmlns:a16="http://schemas.microsoft.com/office/drawing/2014/main" id="{8D8F591C-76E5-AF7E-96B1-73184E82620E}"/>
                </a:ext>
              </a:extLst>
            </p:cNvPr>
            <p:cNvSpPr/>
            <p:nvPr/>
          </p:nvSpPr>
          <p:spPr>
            <a:xfrm>
              <a:off x="12210839" y="13041744"/>
              <a:ext cx="6072739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>
                <a:buClr>
                  <a:schemeClr val="dk1"/>
                </a:buClr>
                <a:buSzPts val="3000"/>
              </a:pPr>
              <a:r>
                <a:rPr lang="ko-KR" altLang="en-US" sz="4800" dirty="0">
                  <a:solidFill>
                    <a:srgbClr val="8C8EC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실험 결과 </a:t>
              </a:r>
              <a:r>
                <a:rPr lang="en-US" altLang="ko-KR" sz="4800" dirty="0">
                  <a:solidFill>
                    <a:srgbClr val="8C8EC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/</a:t>
              </a:r>
              <a:r>
                <a:rPr lang="ko-KR" altLang="en-US" sz="4800" dirty="0">
                  <a:solidFill>
                    <a:srgbClr val="8C8EC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 평가</a:t>
              </a:r>
            </a:p>
          </p:txBody>
        </p:sp>
        <p:sp>
          <p:nvSpPr>
            <p:cNvPr id="507" name="모서리가 둥근 직사각형 506">
              <a:extLst>
                <a:ext uri="{FF2B5EF4-FFF2-40B4-BE49-F238E27FC236}">
                  <a16:creationId xmlns:a16="http://schemas.microsoft.com/office/drawing/2014/main" id="{A954F1D0-E176-A166-6FED-5567C9C10961}"/>
                </a:ext>
              </a:extLst>
            </p:cNvPr>
            <p:cNvSpPr/>
            <p:nvPr/>
          </p:nvSpPr>
          <p:spPr>
            <a:xfrm>
              <a:off x="11447639" y="13041805"/>
              <a:ext cx="763200" cy="763200"/>
            </a:xfrm>
            <a:prstGeom prst="roundRect">
              <a:avLst/>
            </a:prstGeom>
            <a:solidFill>
              <a:srgbClr val="9FA1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48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4</a:t>
              </a:r>
              <a:endParaRPr kumimoji="1" lang="ko-Kore-KR" altLang="en-US" sz="48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508" name="Google Shape;80;p13">
              <a:extLst>
                <a:ext uri="{FF2B5EF4-FFF2-40B4-BE49-F238E27FC236}">
                  <a16:creationId xmlns:a16="http://schemas.microsoft.com/office/drawing/2014/main" id="{4807D9DF-E3A2-ABA2-ADC9-7965649E2502}"/>
                </a:ext>
              </a:extLst>
            </p:cNvPr>
            <p:cNvSpPr txBox="1"/>
            <p:nvPr/>
          </p:nvSpPr>
          <p:spPr>
            <a:xfrm>
              <a:off x="12240323" y="14471098"/>
              <a:ext cx="6863500" cy="5385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4450" lvl="0" algn="just" latinLnBrk="1">
                <a:lnSpc>
                  <a:spcPct val="115000"/>
                </a:lnSpc>
                <a:buClr>
                  <a:schemeClr val="dk1"/>
                </a:buClr>
                <a:buSzPts val="2900"/>
              </a:pP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-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한국어 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-&gt;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 영어 번역 모델 성능</a:t>
              </a:r>
              <a:endPara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endParaRPr>
            </a:p>
          </p:txBody>
        </p:sp>
        <p:sp>
          <p:nvSpPr>
            <p:cNvPr id="509" name="TextBox 508">
              <a:extLst>
                <a:ext uri="{FF2B5EF4-FFF2-40B4-BE49-F238E27FC236}">
                  <a16:creationId xmlns:a16="http://schemas.microsoft.com/office/drawing/2014/main" id="{4CF288D0-722A-C052-037F-9593502502AC}"/>
                </a:ext>
              </a:extLst>
            </p:cNvPr>
            <p:cNvSpPr txBox="1"/>
            <p:nvPr/>
          </p:nvSpPr>
          <p:spPr>
            <a:xfrm>
              <a:off x="11829239" y="13897606"/>
              <a:ext cx="3207116" cy="571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lvl="0" indent="-457200" algn="just">
                <a:lnSpc>
                  <a:spcPct val="115000"/>
                </a:lnSpc>
                <a:spcAft>
                  <a:spcPts val="600"/>
                </a:spcAft>
                <a:buSzPts val="2900"/>
                <a:buFont typeface="Wingdings" pitchFamily="2" charset="2"/>
                <a:buChar char="§"/>
              </a:pPr>
              <a:r>
                <a:rPr lang="ko-KR" altLang="en-US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모델 성능 비교</a:t>
              </a:r>
              <a:endParaRPr lang="en-US" altLang="ko-KR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endParaRPr>
            </a:p>
          </p:txBody>
        </p:sp>
        <p:grpSp>
          <p:nvGrpSpPr>
            <p:cNvPr id="510" name="그룹 509">
              <a:extLst>
                <a:ext uri="{FF2B5EF4-FFF2-40B4-BE49-F238E27FC236}">
                  <a16:creationId xmlns:a16="http://schemas.microsoft.com/office/drawing/2014/main" id="{9287D601-25AE-6893-363C-156982B57FF8}"/>
                </a:ext>
              </a:extLst>
            </p:cNvPr>
            <p:cNvGrpSpPr/>
            <p:nvPr/>
          </p:nvGrpSpPr>
          <p:grpSpPr>
            <a:xfrm>
              <a:off x="12477208" y="14985130"/>
              <a:ext cx="7736960" cy="3167498"/>
              <a:chOff x="11523136" y="21364054"/>
              <a:chExt cx="7736960" cy="3167498"/>
            </a:xfrm>
          </p:grpSpPr>
          <p:sp>
            <p:nvSpPr>
              <p:cNvPr id="513" name="TextBox 512">
                <a:extLst>
                  <a:ext uri="{FF2B5EF4-FFF2-40B4-BE49-F238E27FC236}">
                    <a16:creationId xmlns:a16="http://schemas.microsoft.com/office/drawing/2014/main" id="{E4EBA5B5-09D4-EF11-ABAF-02F34A899936}"/>
                  </a:ext>
                </a:extLst>
              </p:cNvPr>
              <p:cNvSpPr txBox="1"/>
              <p:nvPr/>
            </p:nvSpPr>
            <p:spPr>
              <a:xfrm>
                <a:off x="11722428" y="21572983"/>
                <a:ext cx="9325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단위</a:t>
                </a:r>
              </a:p>
            </p:txBody>
          </p:sp>
          <p:cxnSp>
            <p:nvCxnSpPr>
              <p:cNvPr id="514" name="직선 연결선[R] 513">
                <a:extLst>
                  <a:ext uri="{FF2B5EF4-FFF2-40B4-BE49-F238E27FC236}">
                    <a16:creationId xmlns:a16="http://schemas.microsoft.com/office/drawing/2014/main" id="{45D4915D-9A6A-0C45-CAC0-AE83A3FD5E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23136" y="21379232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5" name="직선 연결선[R] 514">
                <a:extLst>
                  <a:ext uri="{FF2B5EF4-FFF2-40B4-BE49-F238E27FC236}">
                    <a16:creationId xmlns:a16="http://schemas.microsoft.com/office/drawing/2014/main" id="{E1321EC7-1E2E-C00F-120A-B3E975976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23136" y="22104950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6" name="TextBox 515">
                <a:extLst>
                  <a:ext uri="{FF2B5EF4-FFF2-40B4-BE49-F238E27FC236}">
                    <a16:creationId xmlns:a16="http://schemas.microsoft.com/office/drawing/2014/main" id="{51985C22-DD6C-CC0C-6A9E-D83719C06E7E}"/>
                  </a:ext>
                </a:extLst>
              </p:cNvPr>
              <p:cNvSpPr txBox="1"/>
              <p:nvPr/>
            </p:nvSpPr>
            <p:spPr>
              <a:xfrm>
                <a:off x="15949156" y="21379232"/>
                <a:ext cx="158677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ore-KR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BLEU Score</a:t>
                </a:r>
                <a:endParaRPr lang="ko-Kore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  <p:cxnSp>
            <p:nvCxnSpPr>
              <p:cNvPr id="517" name="직선 연결선[R] 516">
                <a:extLst>
                  <a:ext uri="{FF2B5EF4-FFF2-40B4-BE49-F238E27FC236}">
                    <a16:creationId xmlns:a16="http://schemas.microsoft.com/office/drawing/2014/main" id="{50B521BF-E64C-6141-8F3B-17CE49703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235369" y="21733864"/>
                <a:ext cx="5024727" cy="1031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8" name="TextBox 517">
                <a:extLst>
                  <a:ext uri="{FF2B5EF4-FFF2-40B4-BE49-F238E27FC236}">
                    <a16:creationId xmlns:a16="http://schemas.microsoft.com/office/drawing/2014/main" id="{DE92EF43-D79F-3436-DE9E-4199E8C7B050}"/>
                  </a:ext>
                </a:extLst>
              </p:cNvPr>
              <p:cNvSpPr txBox="1"/>
              <p:nvPr/>
            </p:nvSpPr>
            <p:spPr>
              <a:xfrm>
                <a:off x="17748096" y="21746273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HGU(Test)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19" name="TextBox 518">
                <a:extLst>
                  <a:ext uri="{FF2B5EF4-FFF2-40B4-BE49-F238E27FC236}">
                    <a16:creationId xmlns:a16="http://schemas.microsoft.com/office/drawing/2014/main" id="{F513C865-04A0-10AE-6F67-E130FE2DA15A}"/>
                  </a:ext>
                </a:extLst>
              </p:cNvPr>
              <p:cNvSpPr txBox="1"/>
              <p:nvPr/>
            </p:nvSpPr>
            <p:spPr>
              <a:xfrm>
                <a:off x="15991732" y="21746273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Aihub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(Test)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0" name="TextBox 519">
                <a:extLst>
                  <a:ext uri="{FF2B5EF4-FFF2-40B4-BE49-F238E27FC236}">
                    <a16:creationId xmlns:a16="http://schemas.microsoft.com/office/drawing/2014/main" id="{5B3F8533-EC71-FC55-953F-835A80F6EF55}"/>
                  </a:ext>
                </a:extLst>
              </p:cNvPr>
              <p:cNvSpPr txBox="1"/>
              <p:nvPr/>
            </p:nvSpPr>
            <p:spPr>
              <a:xfrm>
                <a:off x="14235369" y="21746273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ore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Valid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1" name="TextBox 520">
                <a:extLst>
                  <a:ext uri="{FF2B5EF4-FFF2-40B4-BE49-F238E27FC236}">
                    <a16:creationId xmlns:a16="http://schemas.microsoft.com/office/drawing/2014/main" id="{02FD3CF6-1AA7-172C-A7BA-98C9BE8AD0E5}"/>
                  </a:ext>
                </a:extLst>
              </p:cNvPr>
              <p:cNvSpPr txBox="1"/>
              <p:nvPr/>
            </p:nvSpPr>
            <p:spPr>
              <a:xfrm>
                <a:off x="17748096" y="2212561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25.16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2" name="TextBox 521">
                <a:extLst>
                  <a:ext uri="{FF2B5EF4-FFF2-40B4-BE49-F238E27FC236}">
                    <a16:creationId xmlns:a16="http://schemas.microsoft.com/office/drawing/2014/main" id="{E027F919-F6B3-288C-0BA9-447363B14263}"/>
                  </a:ext>
                </a:extLst>
              </p:cNvPr>
              <p:cNvSpPr txBox="1"/>
              <p:nvPr/>
            </p:nvSpPr>
            <p:spPr>
              <a:xfrm>
                <a:off x="15991732" y="2212561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32.58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3" name="TextBox 522">
                <a:extLst>
                  <a:ext uri="{FF2B5EF4-FFF2-40B4-BE49-F238E27FC236}">
                    <a16:creationId xmlns:a16="http://schemas.microsoft.com/office/drawing/2014/main" id="{6C3E2FCD-701E-C655-080A-B6693039BDD7}"/>
                  </a:ext>
                </a:extLst>
              </p:cNvPr>
              <p:cNvSpPr txBox="1"/>
              <p:nvPr/>
            </p:nvSpPr>
            <p:spPr>
              <a:xfrm>
                <a:off x="14235369" y="22125610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39.17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4" name="TextBox 523">
                <a:extLst>
                  <a:ext uri="{FF2B5EF4-FFF2-40B4-BE49-F238E27FC236}">
                    <a16:creationId xmlns:a16="http://schemas.microsoft.com/office/drawing/2014/main" id="{EAE25F2E-0194-3D5D-639D-DC54AB95403F}"/>
                  </a:ext>
                </a:extLst>
              </p:cNvPr>
              <p:cNvSpPr txBox="1"/>
              <p:nvPr/>
            </p:nvSpPr>
            <p:spPr>
              <a:xfrm>
                <a:off x="17748096" y="2252300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25.08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5" name="TextBox 524">
                <a:extLst>
                  <a:ext uri="{FF2B5EF4-FFF2-40B4-BE49-F238E27FC236}">
                    <a16:creationId xmlns:a16="http://schemas.microsoft.com/office/drawing/2014/main" id="{E292E4C3-0360-79FC-A5C9-E0EAC3DB063A}"/>
                  </a:ext>
                </a:extLst>
              </p:cNvPr>
              <p:cNvSpPr txBox="1"/>
              <p:nvPr/>
            </p:nvSpPr>
            <p:spPr>
              <a:xfrm>
                <a:off x="15991732" y="2252300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32.83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6" name="TextBox 525">
                <a:extLst>
                  <a:ext uri="{FF2B5EF4-FFF2-40B4-BE49-F238E27FC236}">
                    <a16:creationId xmlns:a16="http://schemas.microsoft.com/office/drawing/2014/main" id="{D4E2076C-5853-3170-2533-D69B115A4D0A}"/>
                  </a:ext>
                </a:extLst>
              </p:cNvPr>
              <p:cNvSpPr txBox="1"/>
              <p:nvPr/>
            </p:nvSpPr>
            <p:spPr>
              <a:xfrm>
                <a:off x="14235369" y="2252300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39.16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7" name="TextBox 526">
                <a:extLst>
                  <a:ext uri="{FF2B5EF4-FFF2-40B4-BE49-F238E27FC236}">
                    <a16:creationId xmlns:a16="http://schemas.microsoft.com/office/drawing/2014/main" id="{E97A638D-04B7-DE91-31B3-1B6AEC1E792C}"/>
                  </a:ext>
                </a:extLst>
              </p:cNvPr>
              <p:cNvSpPr txBox="1"/>
              <p:nvPr/>
            </p:nvSpPr>
            <p:spPr>
              <a:xfrm>
                <a:off x="17748096" y="2292311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15.71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8" name="TextBox 527">
                <a:extLst>
                  <a:ext uri="{FF2B5EF4-FFF2-40B4-BE49-F238E27FC236}">
                    <a16:creationId xmlns:a16="http://schemas.microsoft.com/office/drawing/2014/main" id="{0AA44A3A-F733-1914-80B4-761AFA9C9546}"/>
                  </a:ext>
                </a:extLst>
              </p:cNvPr>
              <p:cNvSpPr txBox="1"/>
              <p:nvPr/>
            </p:nvSpPr>
            <p:spPr>
              <a:xfrm>
                <a:off x="15991732" y="2292311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33.05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29" name="TextBox 528">
                <a:extLst>
                  <a:ext uri="{FF2B5EF4-FFF2-40B4-BE49-F238E27FC236}">
                    <a16:creationId xmlns:a16="http://schemas.microsoft.com/office/drawing/2014/main" id="{0BA68822-7895-E26A-3588-AC9456730E36}"/>
                  </a:ext>
                </a:extLst>
              </p:cNvPr>
              <p:cNvSpPr txBox="1"/>
              <p:nvPr/>
            </p:nvSpPr>
            <p:spPr>
              <a:xfrm>
                <a:off x="14235369" y="22923116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39.44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cxnSp>
            <p:nvCxnSpPr>
              <p:cNvPr id="530" name="직선 연결선[R] 529">
                <a:extLst>
                  <a:ext uri="{FF2B5EF4-FFF2-40B4-BE49-F238E27FC236}">
                    <a16:creationId xmlns:a16="http://schemas.microsoft.com/office/drawing/2014/main" id="{C3E66AF3-ABAD-5C14-687D-87BBCA6ED0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23136" y="23320512"/>
                <a:ext cx="7736960" cy="8364"/>
              </a:xfrm>
              <a:prstGeom prst="line">
                <a:avLst/>
              </a:prstGeom>
              <a:ln w="28575"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1" name="TextBox 530">
                <a:extLst>
                  <a:ext uri="{FF2B5EF4-FFF2-40B4-BE49-F238E27FC236}">
                    <a16:creationId xmlns:a16="http://schemas.microsoft.com/office/drawing/2014/main" id="{E13A758B-DD5F-9E8C-C194-E532C90D6324}"/>
                  </a:ext>
                </a:extLst>
              </p:cNvPr>
              <p:cNvSpPr txBox="1"/>
              <p:nvPr/>
            </p:nvSpPr>
            <p:spPr>
              <a:xfrm>
                <a:off x="17748096" y="2333280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25.71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2" name="TextBox 531">
                <a:extLst>
                  <a:ext uri="{FF2B5EF4-FFF2-40B4-BE49-F238E27FC236}">
                    <a16:creationId xmlns:a16="http://schemas.microsoft.com/office/drawing/2014/main" id="{05352032-C565-DEAB-5DC6-C79715322991}"/>
                  </a:ext>
                </a:extLst>
              </p:cNvPr>
              <p:cNvSpPr txBox="1"/>
              <p:nvPr/>
            </p:nvSpPr>
            <p:spPr>
              <a:xfrm>
                <a:off x="15991732" y="2333280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32.99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3" name="TextBox 532">
                <a:extLst>
                  <a:ext uri="{FF2B5EF4-FFF2-40B4-BE49-F238E27FC236}">
                    <a16:creationId xmlns:a16="http://schemas.microsoft.com/office/drawing/2014/main" id="{BDD08FE8-F07D-FE5A-3BB4-BC8E651141A2}"/>
                  </a:ext>
                </a:extLst>
              </p:cNvPr>
              <p:cNvSpPr txBox="1"/>
              <p:nvPr/>
            </p:nvSpPr>
            <p:spPr>
              <a:xfrm>
                <a:off x="14235369" y="23332808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39.3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4" name="TextBox 533">
                <a:extLst>
                  <a:ext uri="{FF2B5EF4-FFF2-40B4-BE49-F238E27FC236}">
                    <a16:creationId xmlns:a16="http://schemas.microsoft.com/office/drawing/2014/main" id="{EADF7AAB-738C-55CB-EE49-8C0D37945ACC}"/>
                  </a:ext>
                </a:extLst>
              </p:cNvPr>
              <p:cNvSpPr txBox="1"/>
              <p:nvPr/>
            </p:nvSpPr>
            <p:spPr>
              <a:xfrm>
                <a:off x="17748096" y="2373020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26.75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5" name="TextBox 534">
                <a:extLst>
                  <a:ext uri="{FF2B5EF4-FFF2-40B4-BE49-F238E27FC236}">
                    <a16:creationId xmlns:a16="http://schemas.microsoft.com/office/drawing/2014/main" id="{BC694DAD-B019-0A22-261B-28741F07F55C}"/>
                  </a:ext>
                </a:extLst>
              </p:cNvPr>
              <p:cNvSpPr txBox="1"/>
              <p:nvPr/>
            </p:nvSpPr>
            <p:spPr>
              <a:xfrm>
                <a:off x="15991732" y="2373020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32.94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6" name="TextBox 535">
                <a:extLst>
                  <a:ext uri="{FF2B5EF4-FFF2-40B4-BE49-F238E27FC236}">
                    <a16:creationId xmlns:a16="http://schemas.microsoft.com/office/drawing/2014/main" id="{909B600B-C9F0-3A13-4C06-2FCC2A02F3DA}"/>
                  </a:ext>
                </a:extLst>
              </p:cNvPr>
              <p:cNvSpPr txBox="1"/>
              <p:nvPr/>
            </p:nvSpPr>
            <p:spPr>
              <a:xfrm>
                <a:off x="14235369" y="2373020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39.6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7" name="TextBox 536">
                <a:extLst>
                  <a:ext uri="{FF2B5EF4-FFF2-40B4-BE49-F238E27FC236}">
                    <a16:creationId xmlns:a16="http://schemas.microsoft.com/office/drawing/2014/main" id="{D230115A-332F-57BD-C0AF-439542C47992}"/>
                  </a:ext>
                </a:extLst>
              </p:cNvPr>
              <p:cNvSpPr txBox="1"/>
              <p:nvPr/>
            </p:nvSpPr>
            <p:spPr>
              <a:xfrm>
                <a:off x="17748096" y="2413031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15.93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8" name="TextBox 537">
                <a:extLst>
                  <a:ext uri="{FF2B5EF4-FFF2-40B4-BE49-F238E27FC236}">
                    <a16:creationId xmlns:a16="http://schemas.microsoft.com/office/drawing/2014/main" id="{B1AF4CE0-792A-6648-D91B-1B032940EDA5}"/>
                  </a:ext>
                </a:extLst>
              </p:cNvPr>
              <p:cNvSpPr txBox="1"/>
              <p:nvPr/>
            </p:nvSpPr>
            <p:spPr>
              <a:xfrm>
                <a:off x="15991732" y="2413031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33.05</a:t>
                </a:r>
                <a:endParaRPr kumimoji="1" lang="ko-Kore-KR" altLang="en-US" sz="2000" b="1" dirty="0">
                  <a:solidFill>
                    <a:srgbClr val="FF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39" name="TextBox 538">
                <a:extLst>
                  <a:ext uri="{FF2B5EF4-FFF2-40B4-BE49-F238E27FC236}">
                    <a16:creationId xmlns:a16="http://schemas.microsoft.com/office/drawing/2014/main" id="{478D61D2-8D3C-9A31-15CD-DCAE28B1D6D7}"/>
                  </a:ext>
                </a:extLst>
              </p:cNvPr>
              <p:cNvSpPr txBox="1"/>
              <p:nvPr/>
            </p:nvSpPr>
            <p:spPr>
              <a:xfrm>
                <a:off x="14235369" y="24130314"/>
                <a:ext cx="1512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39.35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cxnSp>
            <p:nvCxnSpPr>
              <p:cNvPr id="540" name="직선 연결선[R] 539">
                <a:extLst>
                  <a:ext uri="{FF2B5EF4-FFF2-40B4-BE49-F238E27FC236}">
                    <a16:creationId xmlns:a16="http://schemas.microsoft.com/office/drawing/2014/main" id="{84EEA4EE-ADF3-0806-553A-95623D1B91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23136" y="24510234"/>
                <a:ext cx="7736960" cy="836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1" name="직선 연결선[R] 540">
                <a:extLst>
                  <a:ext uri="{FF2B5EF4-FFF2-40B4-BE49-F238E27FC236}">
                    <a16:creationId xmlns:a16="http://schemas.microsoft.com/office/drawing/2014/main" id="{3C0F8B0E-AA1D-BDA2-3C52-EE2F1F4A83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88297" y="21379232"/>
                <a:ext cx="0" cy="311812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2" name="직선 연결선[R] 541">
                <a:extLst>
                  <a:ext uri="{FF2B5EF4-FFF2-40B4-BE49-F238E27FC236}">
                    <a16:creationId xmlns:a16="http://schemas.microsoft.com/office/drawing/2014/main" id="{6B87066D-5484-EC63-4D63-79C36A113A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235369" y="21364054"/>
                <a:ext cx="0" cy="311812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3" name="TextBox 542">
                <a:extLst>
                  <a:ext uri="{FF2B5EF4-FFF2-40B4-BE49-F238E27FC236}">
                    <a16:creationId xmlns:a16="http://schemas.microsoft.com/office/drawing/2014/main" id="{4AFA9713-D295-0F39-4526-6D8ACCF7573C}"/>
                  </a:ext>
                </a:extLst>
              </p:cNvPr>
              <p:cNvSpPr txBox="1"/>
              <p:nvPr/>
            </p:nvSpPr>
            <p:spPr>
              <a:xfrm>
                <a:off x="13088955" y="21570468"/>
                <a:ext cx="93258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ore-KR" altLang="en-US" sz="20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어체</a:t>
                </a:r>
              </a:p>
            </p:txBody>
          </p:sp>
          <p:sp>
            <p:nvSpPr>
              <p:cNvPr id="544" name="TextBox 543">
                <a:extLst>
                  <a:ext uri="{FF2B5EF4-FFF2-40B4-BE49-F238E27FC236}">
                    <a16:creationId xmlns:a16="http://schemas.microsoft.com/office/drawing/2014/main" id="{FBEC5B3C-FCD3-2EAD-C0D6-CFE1EFF4B3B1}"/>
                  </a:ext>
                </a:extLst>
              </p:cNvPr>
              <p:cNvSpPr txBox="1"/>
              <p:nvPr/>
            </p:nvSpPr>
            <p:spPr>
              <a:xfrm>
                <a:off x="13084371" y="22525720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높임말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45" name="TextBox 544">
                <a:extLst>
                  <a:ext uri="{FF2B5EF4-FFF2-40B4-BE49-F238E27FC236}">
                    <a16:creationId xmlns:a16="http://schemas.microsoft.com/office/drawing/2014/main" id="{B7172659-6525-6797-338F-B3B43A1CB12E}"/>
                  </a:ext>
                </a:extLst>
              </p:cNvPr>
              <p:cNvSpPr txBox="1"/>
              <p:nvPr/>
            </p:nvSpPr>
            <p:spPr>
              <a:xfrm>
                <a:off x="13084370" y="22923116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반말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46" name="TextBox 545">
                <a:extLst>
                  <a:ext uri="{FF2B5EF4-FFF2-40B4-BE49-F238E27FC236}">
                    <a16:creationId xmlns:a16="http://schemas.microsoft.com/office/drawing/2014/main" id="{80757BA0-F725-46BC-CFF5-2FF9B1535834}"/>
                  </a:ext>
                </a:extLst>
              </p:cNvPr>
              <p:cNvSpPr txBox="1"/>
              <p:nvPr/>
            </p:nvSpPr>
            <p:spPr>
              <a:xfrm>
                <a:off x="13084370" y="22124253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-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47" name="TextBox 546">
                <a:extLst>
                  <a:ext uri="{FF2B5EF4-FFF2-40B4-BE49-F238E27FC236}">
                    <a16:creationId xmlns:a16="http://schemas.microsoft.com/office/drawing/2014/main" id="{AEA18A00-3B9A-ACB2-2CC2-EE6DEA57ECBA}"/>
                  </a:ext>
                </a:extLst>
              </p:cNvPr>
              <p:cNvSpPr txBox="1"/>
              <p:nvPr/>
            </p:nvSpPr>
            <p:spPr>
              <a:xfrm>
                <a:off x="13084371" y="23734046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높임말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48" name="TextBox 547">
                <a:extLst>
                  <a:ext uri="{FF2B5EF4-FFF2-40B4-BE49-F238E27FC236}">
                    <a16:creationId xmlns:a16="http://schemas.microsoft.com/office/drawing/2014/main" id="{DFA56500-935B-96A9-B7A8-14923EDD3905}"/>
                  </a:ext>
                </a:extLst>
              </p:cNvPr>
              <p:cNvSpPr txBox="1"/>
              <p:nvPr/>
            </p:nvSpPr>
            <p:spPr>
              <a:xfrm>
                <a:off x="13084370" y="24131442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반말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49" name="TextBox 548">
                <a:extLst>
                  <a:ext uri="{FF2B5EF4-FFF2-40B4-BE49-F238E27FC236}">
                    <a16:creationId xmlns:a16="http://schemas.microsoft.com/office/drawing/2014/main" id="{3E0CB7FF-165C-5F7A-EE69-B1369BA337FE}"/>
                  </a:ext>
                </a:extLst>
              </p:cNvPr>
              <p:cNvSpPr txBox="1"/>
              <p:nvPr/>
            </p:nvSpPr>
            <p:spPr>
              <a:xfrm>
                <a:off x="13084370" y="23332579"/>
                <a:ext cx="95492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-</a:t>
                </a:r>
                <a:endParaRPr kumimoji="1"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550" name="TextBox 549">
                <a:extLst>
                  <a:ext uri="{FF2B5EF4-FFF2-40B4-BE49-F238E27FC236}">
                    <a16:creationId xmlns:a16="http://schemas.microsoft.com/office/drawing/2014/main" id="{E2CDEBC9-1F87-00A5-E792-EC1C377F9887}"/>
                  </a:ext>
                </a:extLst>
              </p:cNvPr>
              <p:cNvSpPr txBox="1"/>
              <p:nvPr/>
            </p:nvSpPr>
            <p:spPr>
              <a:xfrm>
                <a:off x="11621863" y="22530387"/>
                <a:ext cx="113428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음절</a:t>
                </a:r>
                <a:endParaRPr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  <p:sp>
            <p:nvSpPr>
              <p:cNvPr id="551" name="TextBox 550">
                <a:extLst>
                  <a:ext uri="{FF2B5EF4-FFF2-40B4-BE49-F238E27FC236}">
                    <a16:creationId xmlns:a16="http://schemas.microsoft.com/office/drawing/2014/main" id="{9D1822B8-89F6-0F1B-9349-C218AA62A676}"/>
                  </a:ext>
                </a:extLst>
              </p:cNvPr>
              <p:cNvSpPr txBox="1"/>
              <p:nvPr/>
            </p:nvSpPr>
            <p:spPr>
              <a:xfrm>
                <a:off x="11621343" y="23713060"/>
                <a:ext cx="113428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+mn-cs"/>
                  </a:rPr>
                  <a:t>자모</a:t>
                </a:r>
                <a:endParaRPr lang="ko-Kore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+mn-cs"/>
                </a:endParaRPr>
              </a:p>
            </p:txBody>
          </p:sp>
        </p:grpSp>
        <p:sp>
          <p:nvSpPr>
            <p:cNvPr id="511" name="Google Shape;80;p13">
              <a:extLst>
                <a:ext uri="{FF2B5EF4-FFF2-40B4-BE49-F238E27FC236}">
                  <a16:creationId xmlns:a16="http://schemas.microsoft.com/office/drawing/2014/main" id="{406CDC49-7333-D892-5113-C0DE9641179F}"/>
                </a:ext>
              </a:extLst>
            </p:cNvPr>
            <p:cNvSpPr txBox="1"/>
            <p:nvPr/>
          </p:nvSpPr>
          <p:spPr>
            <a:xfrm>
              <a:off x="12240322" y="22504548"/>
              <a:ext cx="8186443" cy="11402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4450" lvl="0" algn="just" latinLnBrk="1">
                <a:lnSpc>
                  <a:spcPct val="115000"/>
                </a:lnSpc>
                <a:buClr>
                  <a:schemeClr val="dk1"/>
                </a:buClr>
                <a:buSzPts val="2900"/>
              </a:pP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자모 단위 그리고 </a:t>
              </a:r>
              <a:r>
                <a:rPr lang="ko-KR" altLang="en-US" sz="18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어체</a:t>
              </a: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변환을 통해 번역 모델의 성능을 향상 할 수 있었고 왼쪽의 예시들 </a:t>
              </a:r>
              <a:r>
                <a:rPr lang="ko-KR" altLang="en-US" sz="18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처럼</a:t>
              </a: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정성적으로도 번역의 성능이 높아짐을 확인 할 수 있다</a:t>
              </a:r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.</a:t>
              </a: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또한 </a:t>
              </a:r>
              <a:r>
                <a:rPr lang="ko-KR" altLang="en-US" sz="18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어체</a:t>
              </a: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변환 버튼을 추가하여 웹상에서도 추가적인 비용 없이 </a:t>
              </a:r>
              <a:r>
                <a:rPr lang="ko-KR" altLang="en-US" sz="18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어체</a:t>
              </a:r>
              <a:r>
                <a:rPr lang="ko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변환을 진행 할 수 있다</a:t>
              </a:r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.</a:t>
              </a:r>
            </a:p>
          </p:txBody>
        </p:sp>
        <p:sp>
          <p:nvSpPr>
            <p:cNvPr id="512" name="TextBox 511">
              <a:extLst>
                <a:ext uri="{FF2B5EF4-FFF2-40B4-BE49-F238E27FC236}">
                  <a16:creationId xmlns:a16="http://schemas.microsoft.com/office/drawing/2014/main" id="{3E08A1EE-4957-D58C-6E6E-137E7F4E9731}"/>
                </a:ext>
              </a:extLst>
            </p:cNvPr>
            <p:cNvSpPr txBox="1"/>
            <p:nvPr/>
          </p:nvSpPr>
          <p:spPr>
            <a:xfrm>
              <a:off x="11824434" y="21929037"/>
              <a:ext cx="3207116" cy="571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lvl="0" indent="-457200" algn="just">
                <a:lnSpc>
                  <a:spcPct val="115000"/>
                </a:lnSpc>
                <a:spcAft>
                  <a:spcPts val="600"/>
                </a:spcAft>
                <a:buSzPts val="2900"/>
                <a:buFont typeface="Wingdings" pitchFamily="2" charset="2"/>
                <a:buChar char="§"/>
              </a:pPr>
              <a:r>
                <a:rPr lang="ko-KR" altLang="en-US" sz="28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rPr>
                <a:t>평가</a:t>
              </a:r>
              <a:endParaRPr lang="en-US" altLang="ko-KR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839627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550</Words>
  <Application>Microsoft Macintosh PowerPoint</Application>
  <PresentationFormat>사용자 지정</PresentationFormat>
  <Paragraphs>157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Wingdings</vt:lpstr>
      <vt:lpstr>BM DoHyeon OTF</vt:lpstr>
      <vt:lpstr>MaruBuri Regular</vt:lpstr>
      <vt:lpstr>Simple Light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정희</cp:lastModifiedBy>
  <cp:revision>314</cp:revision>
  <dcterms:modified xsi:type="dcterms:W3CDTF">2022-05-26T07:07:59Z</dcterms:modified>
</cp:coreProperties>
</file>